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59" r:id="rId8"/>
    <p:sldId id="264" r:id="rId9"/>
    <p:sldId id="266" r:id="rId10"/>
    <p:sldId id="267" r:id="rId11"/>
    <p:sldId id="268" r:id="rId12"/>
    <p:sldId id="269" r:id="rId13"/>
    <p:sldId id="270" r:id="rId14"/>
    <p:sldId id="271"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D9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1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CB2D487-A37A-43A7-8FCD-FAB13C2C66C6}" type="datetimeFigureOut">
              <a:rPr lang="ru-RU" smtClean="0"/>
              <a:t>26.03.2019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3975512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CB2D487-A37A-43A7-8FCD-FAB13C2C66C6}" type="datetimeFigureOut">
              <a:rPr lang="ru-RU" smtClean="0"/>
              <a:t>26.03.2019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2341736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CB2D487-A37A-43A7-8FCD-FAB13C2C66C6}" type="datetimeFigureOut">
              <a:rPr lang="ru-RU" smtClean="0"/>
              <a:t>26.03.2019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2588446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CB2D487-A37A-43A7-8FCD-FAB13C2C66C6}" type="datetimeFigureOut">
              <a:rPr lang="ru-RU" smtClean="0"/>
              <a:t>26.03.2019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232362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CB2D487-A37A-43A7-8FCD-FAB13C2C66C6}" type="datetimeFigureOut">
              <a:rPr lang="ru-RU" smtClean="0"/>
              <a:t>26.03.2019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4277648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CB2D487-A37A-43A7-8FCD-FAB13C2C66C6}" type="datetimeFigureOut">
              <a:rPr lang="ru-RU" smtClean="0"/>
              <a:t>26.03.2019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265193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CB2D487-A37A-43A7-8FCD-FAB13C2C66C6}" type="datetimeFigureOut">
              <a:rPr lang="ru-RU" smtClean="0"/>
              <a:t>26.03.2019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7642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CB2D487-A37A-43A7-8FCD-FAB13C2C66C6}" type="datetimeFigureOut">
              <a:rPr lang="ru-RU" smtClean="0"/>
              <a:t>26.03.2019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4186948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CB2D487-A37A-43A7-8FCD-FAB13C2C66C6}" type="datetimeFigureOut">
              <a:rPr lang="ru-RU" smtClean="0"/>
              <a:t>26.03.2019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2238904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CB2D487-A37A-43A7-8FCD-FAB13C2C66C6}" type="datetimeFigureOut">
              <a:rPr lang="ru-RU" smtClean="0"/>
              <a:t>26.03.2019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3838405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CB2D487-A37A-43A7-8FCD-FAB13C2C66C6}" type="datetimeFigureOut">
              <a:rPr lang="ru-RU" smtClean="0"/>
              <a:t>26.03.2019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870DBA-4BE7-47E5-ADE8-8D5BF8089DE5}" type="slidenum">
              <a:rPr lang="ru-RU" smtClean="0"/>
              <a:t>‹#›</a:t>
            </a:fld>
            <a:endParaRPr lang="ru-RU"/>
          </a:p>
        </p:txBody>
      </p:sp>
    </p:spTree>
    <p:extLst>
      <p:ext uri="{BB962C8B-B14F-4D97-AF65-F5344CB8AC3E}">
        <p14:creationId xmlns:p14="http://schemas.microsoft.com/office/powerpoint/2010/main" val="1968178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14000">
              <a:srgbClr val="85C2FF"/>
            </a:gs>
            <a:gs pos="38000">
              <a:srgbClr val="C4D6EB"/>
            </a:gs>
            <a:gs pos="100000">
              <a:srgbClr val="FFEBFA"/>
            </a:gs>
          </a:gsLst>
          <a:lin ang="162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B2D487-A37A-43A7-8FCD-FAB13C2C66C6}" type="datetimeFigureOut">
              <a:rPr lang="ru-RU" smtClean="0"/>
              <a:t>26.03.2019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870DBA-4BE7-47E5-ADE8-8D5BF8089DE5}" type="slidenum">
              <a:rPr lang="ru-RU" smtClean="0"/>
              <a:t>‹#›</a:t>
            </a:fld>
            <a:endParaRPr lang="ru-RU"/>
          </a:p>
        </p:txBody>
      </p:sp>
    </p:spTree>
    <p:extLst>
      <p:ext uri="{BB962C8B-B14F-4D97-AF65-F5344CB8AC3E}">
        <p14:creationId xmlns:p14="http://schemas.microsoft.com/office/powerpoint/2010/main" val="2181971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consultantplus://offline/ref=D52AF4B7B7D4751BCD4657D52EB4279078D97304DEEED74875BB2CD5AE6E26718B75F62AC182B80706EC42497CA97DD7E8E9C23B556924ECe0T2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consultantplus://offline/ref=94C284E97C314B244B19B1D7EBA77DD8C07DF8F9EA96B332C7D27CEE1B14175FDC737AE4AE37844F395B66EFFDI4y8P" TargetMode="External"/><Relationship Id="rId7" Type="http://schemas.openxmlformats.org/officeDocument/2006/relationships/hyperlink" Target="consultantplus://offline/ref=94C284E97C314B244B19B1D7EBA77DD8C17FFEF1EE94B332C7D27CEE1B14175FDC737AE4AE37844F395B66EFFDI4y8P" TargetMode="External"/><Relationship Id="rId2" Type="http://schemas.openxmlformats.org/officeDocument/2006/relationships/hyperlink" Target="consultantplus://offline/ref=94C284E97C314B244B19B1D7EBA77DD8C376FCF0ED94B332C7D27CEE1B14175FDC737AE4AE37844F395B66EFFDI4y8P" TargetMode="External"/><Relationship Id="rId1" Type="http://schemas.openxmlformats.org/officeDocument/2006/relationships/slideLayout" Target="../slideLayouts/slideLayout2.xml"/><Relationship Id="rId6" Type="http://schemas.openxmlformats.org/officeDocument/2006/relationships/hyperlink" Target="consultantplus://offline/ref=94C284E97C314B244B19B1D7EBA77DD8C076FEF0EE9CB332C7D27CEE1B14175FDC737AE4AE37844F395B66EFFDI4y8P" TargetMode="External"/><Relationship Id="rId5" Type="http://schemas.openxmlformats.org/officeDocument/2006/relationships/hyperlink" Target="consultantplus://offline/ref=94C284E97C314B244B19B1D7EBA77DD8C07FFEF5E99CB332C7D27CEE1B14175FDC737AE4AE37844F395B66EFFDI4y8P" TargetMode="External"/><Relationship Id="rId4" Type="http://schemas.openxmlformats.org/officeDocument/2006/relationships/hyperlink" Target="consultantplus://offline/ref=94C284E97C314B244B19B1D7EBA77DD8C37BFAF2ED94B332C7D27CEE1B14175FDC737AE4AE37844F395B66EFFDI4y8P"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692696"/>
            <a:ext cx="8062664" cy="4680520"/>
          </a:xfrm>
        </p:spPr>
        <p:txBody>
          <a:bodyPr>
            <a:noAutofit/>
          </a:bodyPr>
          <a:lstStyle/>
          <a:p>
            <a:r>
              <a:rPr lang="ru-RU" sz="4000" b="1" dirty="0"/>
              <a:t>Обзор планируемых изменений нормативно-правовых актов</a:t>
            </a:r>
            <a:br>
              <a:rPr lang="ru-RU" sz="4000" b="1" dirty="0"/>
            </a:br>
            <a:r>
              <a:rPr lang="ru-RU" sz="4000" b="1" dirty="0"/>
              <a:t>в сфере лицензирования</a:t>
            </a:r>
          </a:p>
        </p:txBody>
      </p:sp>
    </p:spTree>
    <p:extLst>
      <p:ext uri="{BB962C8B-B14F-4D97-AF65-F5344CB8AC3E}">
        <p14:creationId xmlns:p14="http://schemas.microsoft.com/office/powerpoint/2010/main" val="4237515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b="1" dirty="0"/>
              <a:t>приказ Минздрава России от 08.10.2015 № 707н </a:t>
            </a:r>
            <a:br>
              <a:rPr lang="ru-RU" sz="1800" b="1" dirty="0"/>
            </a:br>
            <a:r>
              <a:rPr lang="ru-RU" sz="1800" b="1" dirty="0"/>
              <a:t>"Об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a:t>
            </a:r>
            <a:endParaRPr lang="ru-RU" sz="1800" dirty="0"/>
          </a:p>
        </p:txBody>
      </p:sp>
      <p:graphicFrame>
        <p:nvGraphicFramePr>
          <p:cNvPr id="4" name="Объект 3"/>
          <p:cNvGraphicFramePr>
            <a:graphicFrameLocks noGrp="1"/>
          </p:cNvGraphicFramePr>
          <p:nvPr>
            <p:ph idx="1"/>
          </p:nvPr>
        </p:nvGraphicFramePr>
        <p:xfrm>
          <a:off x="1494155" y="1944465"/>
          <a:ext cx="6155690" cy="3759647"/>
        </p:xfrm>
        <a:graphic>
          <a:graphicData uri="http://schemas.openxmlformats.org/drawingml/2006/table">
            <a:tbl>
              <a:tblPr/>
              <a:tblGrid>
                <a:gridCol w="1477645"/>
                <a:gridCol w="4678045"/>
              </a:tblGrid>
              <a:tr h="0">
                <a:tc gridSpan="2">
                  <a:txBody>
                    <a:bodyPr/>
                    <a:lstStyle/>
                    <a:p>
                      <a:pPr algn="ctr">
                        <a:lnSpc>
                          <a:spcPct val="115000"/>
                        </a:lnSpc>
                        <a:spcAft>
                          <a:spcPts val="0"/>
                        </a:spcAft>
                      </a:pPr>
                      <a:r>
                        <a:rPr lang="ru-RU" sz="1400">
                          <a:effectLst/>
                          <a:latin typeface="Times New Roman"/>
                          <a:ea typeface="Calibri"/>
                          <a:cs typeface="Times New Roman"/>
                        </a:rPr>
                        <a:t>Специальность "Пластическая хирургия"</a:t>
                      </a:r>
                      <a:endParaRPr lang="ru-RU" sz="110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0">
                <a:tc>
                  <a:txBody>
                    <a:bodyPr/>
                    <a:lstStyle/>
                    <a:p>
                      <a:pPr algn="just">
                        <a:lnSpc>
                          <a:spcPct val="115000"/>
                        </a:lnSpc>
                        <a:spcAft>
                          <a:spcPts val="0"/>
                        </a:spcAft>
                      </a:pPr>
                      <a:r>
                        <a:rPr lang="ru-RU" sz="1400">
                          <a:effectLst/>
                          <a:latin typeface="Times New Roman"/>
                          <a:ea typeface="Calibri"/>
                          <a:cs typeface="Times New Roman"/>
                        </a:rPr>
                        <a:t>Уровень профессионального образования</a:t>
                      </a:r>
                      <a:endParaRPr lang="ru-RU" sz="110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a:effectLst/>
                          <a:latin typeface="Times New Roman"/>
                          <a:ea typeface="Calibri"/>
                          <a:cs typeface="Times New Roman"/>
                        </a:rPr>
                        <a:t>Высшее образование - специалитет по одной из специальностей: "Лечебное дело", "Педиатрия"</a:t>
                      </a:r>
                      <a:endParaRPr lang="ru-RU" sz="110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ru-RU" sz="1400">
                          <a:effectLst/>
                          <a:latin typeface="Times New Roman"/>
                          <a:ea typeface="Calibri"/>
                          <a:cs typeface="Times New Roman"/>
                        </a:rPr>
                        <a:t> </a:t>
                      </a:r>
                      <a:endParaRPr lang="ru-RU" sz="110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a:effectLst/>
                          <a:latin typeface="Times New Roman"/>
                          <a:ea typeface="Calibri"/>
                          <a:cs typeface="Times New Roman"/>
                        </a:rPr>
                        <a:t>Подготовка в ординатуре по специальности "Пластическая хирургия"</a:t>
                      </a:r>
                      <a:endParaRPr lang="ru-RU" sz="110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ru-RU" sz="1400">
                          <a:effectLst/>
                          <a:latin typeface="Times New Roman"/>
                          <a:ea typeface="Calibri"/>
                          <a:cs typeface="Times New Roman"/>
                        </a:rPr>
                        <a:t>Дополнительное профессиональное образование</a:t>
                      </a:r>
                      <a:endParaRPr lang="ru-RU" sz="110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a:effectLst/>
                          <a:latin typeface="Times New Roman"/>
                          <a:ea typeface="Calibri"/>
                          <a:cs typeface="Times New Roman"/>
                        </a:rPr>
                        <a:t>Повышение квалификации не реже одного раза в 5 лет в течение всей трудовой деятельности</a:t>
                      </a:r>
                      <a:endParaRPr lang="ru-RU" sz="110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ru-RU" sz="1400">
                          <a:effectLst/>
                          <a:latin typeface="Times New Roman"/>
                          <a:ea typeface="Calibri"/>
                          <a:cs typeface="Times New Roman"/>
                        </a:rPr>
                        <a:t>Должности</a:t>
                      </a:r>
                      <a:endParaRPr lang="ru-RU" sz="110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dirty="0">
                          <a:effectLst/>
                          <a:latin typeface="Times New Roman"/>
                          <a:ea typeface="Calibri"/>
                          <a:cs typeface="Times New Roman"/>
                        </a:rPr>
                        <a:t>Врач - пластический хирург; заведующий (начальник) структурного подразделения (отдела, отделения, лаборатории, кабинета, отряда и другое) медицинской организации - врач - пластический хирург</a:t>
                      </a:r>
                      <a:endParaRPr lang="ru-RU" sz="1100" dirty="0">
                        <a:effectLst/>
                        <a:latin typeface="Calibri"/>
                        <a:ea typeface="Calibri"/>
                        <a:cs typeface="Times New Roman"/>
                      </a:endParaRPr>
                    </a:p>
                  </a:txBody>
                  <a:tcPr marL="39370" marR="39370" marT="64770" marB="647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75258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b="1" dirty="0"/>
              <a:t>приказ Минздрава России от 08.10.2015 № 707н </a:t>
            </a:r>
            <a:br>
              <a:rPr lang="ru-RU" sz="1800" b="1" dirty="0"/>
            </a:br>
            <a:r>
              <a:rPr lang="ru-RU" sz="1800" b="1" dirty="0"/>
              <a:t>"Об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a:t>
            </a:r>
            <a:endParaRPr lang="ru-RU" sz="1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84402902"/>
              </p:ext>
            </p:extLst>
          </p:nvPr>
        </p:nvGraphicFramePr>
        <p:xfrm>
          <a:off x="899592" y="1438781"/>
          <a:ext cx="7488831" cy="4312325"/>
        </p:xfrm>
        <a:graphic>
          <a:graphicData uri="http://schemas.openxmlformats.org/drawingml/2006/table">
            <a:tbl>
              <a:tblPr/>
              <a:tblGrid>
                <a:gridCol w="1797660"/>
                <a:gridCol w="5691171"/>
              </a:tblGrid>
              <a:tr h="178714">
                <a:tc gridSpan="2">
                  <a:txBody>
                    <a:bodyPr/>
                    <a:lstStyle/>
                    <a:p>
                      <a:pPr algn="ctr">
                        <a:lnSpc>
                          <a:spcPct val="115000"/>
                        </a:lnSpc>
                        <a:spcAft>
                          <a:spcPts val="0"/>
                        </a:spcAft>
                      </a:pPr>
                      <a:r>
                        <a:rPr lang="ru-RU" sz="1050" dirty="0">
                          <a:effectLst/>
                          <a:latin typeface="Times New Roman"/>
                          <a:ea typeface="Calibri"/>
                          <a:cs typeface="Times New Roman"/>
                        </a:rPr>
                        <a:t>Специальность "Рентгенология"</a:t>
                      </a:r>
                      <a:endParaRPr lang="ru-RU" sz="90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412640">
                <a:tc>
                  <a:txBody>
                    <a:bodyPr/>
                    <a:lstStyle/>
                    <a:p>
                      <a:pPr algn="just">
                        <a:lnSpc>
                          <a:spcPct val="115000"/>
                        </a:lnSpc>
                        <a:spcAft>
                          <a:spcPts val="0"/>
                        </a:spcAft>
                      </a:pPr>
                      <a:r>
                        <a:rPr lang="ru-RU" sz="1050" dirty="0">
                          <a:effectLst/>
                          <a:latin typeface="Times New Roman"/>
                          <a:ea typeface="Calibri"/>
                          <a:cs typeface="Times New Roman"/>
                        </a:rPr>
                        <a:t>Уровень профессионального образования</a:t>
                      </a:r>
                      <a:endParaRPr lang="ru-RU" sz="105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050" dirty="0">
                          <a:effectLst/>
                          <a:latin typeface="Times New Roman"/>
                          <a:ea typeface="Calibri"/>
                          <a:cs typeface="Times New Roman"/>
                        </a:rPr>
                        <a:t>Высшее образование - </a:t>
                      </a:r>
                      <a:r>
                        <a:rPr lang="ru-RU" sz="1050" dirty="0" err="1">
                          <a:effectLst/>
                          <a:latin typeface="Times New Roman"/>
                          <a:ea typeface="Calibri"/>
                          <a:cs typeface="Times New Roman"/>
                        </a:rPr>
                        <a:t>специалитет</a:t>
                      </a:r>
                      <a:r>
                        <a:rPr lang="ru-RU" sz="1050" dirty="0">
                          <a:effectLst/>
                          <a:latin typeface="Times New Roman"/>
                          <a:ea typeface="Calibri"/>
                          <a:cs typeface="Times New Roman"/>
                        </a:rPr>
                        <a:t> по одной из специальностей: "Лечебное дело", "Педиатрия", "Медицинская биофизика", "Медицинская кибернетика"</a:t>
                      </a:r>
                      <a:endParaRPr lang="ru-RU" sz="90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677">
                <a:tc>
                  <a:txBody>
                    <a:bodyPr/>
                    <a:lstStyle/>
                    <a:p>
                      <a:pPr>
                        <a:lnSpc>
                          <a:spcPct val="115000"/>
                        </a:lnSpc>
                        <a:spcAft>
                          <a:spcPts val="0"/>
                        </a:spcAft>
                      </a:pPr>
                      <a:r>
                        <a:rPr lang="ru-RU" sz="1050" dirty="0">
                          <a:effectLst/>
                          <a:latin typeface="Times New Roman"/>
                          <a:ea typeface="Calibri"/>
                          <a:cs typeface="Times New Roman"/>
                        </a:rPr>
                        <a:t> </a:t>
                      </a:r>
                      <a:endParaRPr lang="ru-RU" sz="105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050" dirty="0">
                          <a:effectLst/>
                          <a:latin typeface="Times New Roman"/>
                          <a:ea typeface="Calibri"/>
                          <a:cs typeface="Times New Roman"/>
                        </a:rPr>
                        <a:t>Подготовка в интернатуре/ординатуре по специальности "Рентгенология"</a:t>
                      </a:r>
                      <a:endParaRPr lang="ru-RU" sz="90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714">
                <a:tc gridSpan="2">
                  <a:txBody>
                    <a:bodyPr/>
                    <a:lstStyle/>
                    <a:p>
                      <a:pPr algn="just">
                        <a:lnSpc>
                          <a:spcPct val="115000"/>
                        </a:lnSpc>
                        <a:spcAft>
                          <a:spcPts val="0"/>
                        </a:spcAft>
                      </a:pPr>
                      <a:r>
                        <a:rPr lang="ru-RU" sz="1050" dirty="0">
                          <a:effectLst/>
                          <a:latin typeface="Times New Roman"/>
                          <a:ea typeface="Calibri"/>
                          <a:cs typeface="Times New Roman"/>
                        </a:rPr>
                        <a:t>(в ред. </a:t>
                      </a:r>
                      <a:r>
                        <a:rPr lang="ru-RU" sz="1050" u="none" strike="noStrike" dirty="0">
                          <a:solidFill>
                            <a:srgbClr val="0000FF"/>
                          </a:solidFill>
                          <a:effectLst/>
                          <a:latin typeface="Times New Roman"/>
                          <a:ea typeface="Calibri"/>
                          <a:cs typeface="Times New Roman"/>
                          <a:hlinkClick r:id="rId2"/>
                        </a:rPr>
                        <a:t>Приказа</a:t>
                      </a:r>
                      <a:r>
                        <a:rPr lang="ru-RU" sz="1050" dirty="0">
                          <a:effectLst/>
                          <a:latin typeface="Times New Roman"/>
                          <a:ea typeface="Calibri"/>
                          <a:cs typeface="Times New Roman"/>
                        </a:rPr>
                        <a:t> Минздрава России от 15.06.2017 N 328н)</a:t>
                      </a:r>
                      <a:endParaRPr lang="ru-RU" sz="105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273078">
                <a:tc>
                  <a:txBody>
                    <a:bodyPr/>
                    <a:lstStyle/>
                    <a:p>
                      <a:pPr algn="just">
                        <a:lnSpc>
                          <a:spcPct val="115000"/>
                        </a:lnSpc>
                        <a:spcAft>
                          <a:spcPts val="0"/>
                        </a:spcAft>
                      </a:pPr>
                      <a:r>
                        <a:rPr lang="ru-RU" sz="1050" dirty="0">
                          <a:effectLst/>
                          <a:latin typeface="Times New Roman"/>
                          <a:ea typeface="Calibri"/>
                          <a:cs typeface="Times New Roman"/>
                        </a:rPr>
                        <a:t>Дополнительное профессиональное образование</a:t>
                      </a:r>
                      <a:endParaRPr lang="ru-RU" sz="105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050" dirty="0">
                          <a:effectLst/>
                          <a:latin typeface="Times New Roman"/>
                          <a:ea typeface="Calibri"/>
                          <a:cs typeface="Times New Roman"/>
                        </a:rPr>
                        <a:t>Профессиональная переподготовка по специальности "Рентгенология" при наличии подготовки в интернатуре/ординатуре по одной из специальностей: "Авиационная и космическая медицина", "Акушерство и гинекология", "Анестезиология-реаниматология", "Водолазная медицина", "</a:t>
                      </a:r>
                      <a:r>
                        <a:rPr lang="ru-RU" sz="1050" dirty="0" err="1">
                          <a:effectLst/>
                          <a:latin typeface="Times New Roman"/>
                          <a:ea typeface="Calibri"/>
                          <a:cs typeface="Times New Roman"/>
                        </a:rPr>
                        <a:t>Дерматовенерология</a:t>
                      </a:r>
                      <a:r>
                        <a:rPr lang="ru-RU" sz="1050" dirty="0">
                          <a:effectLst/>
                          <a:latin typeface="Times New Roman"/>
                          <a:ea typeface="Calibri"/>
                          <a:cs typeface="Times New Roman"/>
                        </a:rPr>
                        <a:t>", "Детская хирургия", "Детская онкология", "Детская урология-андрология", "Детская эндокринология", "Гастроэнтерология", "Гематология", "Гериатрия", "Инфекционные болезни", "Кардиология", "</a:t>
                      </a:r>
                      <a:r>
                        <a:rPr lang="ru-RU" sz="1050" dirty="0" err="1">
                          <a:effectLst/>
                          <a:latin typeface="Times New Roman"/>
                          <a:ea typeface="Calibri"/>
                          <a:cs typeface="Times New Roman"/>
                        </a:rPr>
                        <a:t>Колопроктология</a:t>
                      </a:r>
                      <a:r>
                        <a:rPr lang="ru-RU" sz="1050" dirty="0">
                          <a:effectLst/>
                          <a:latin typeface="Times New Roman"/>
                          <a:ea typeface="Calibri"/>
                          <a:cs typeface="Times New Roman"/>
                        </a:rPr>
                        <a:t>", "Лечебная физкультура и спортивная медицина", "Нефрология", "Неврология", "Неонатология", "Нейрохирургия", "Общая врачебная практика (семейная медицина)", "Онкология", "Оториноларингология", "Офтальмология", "Педиатрия", "Пластическая хирургия", "</a:t>
                      </a:r>
                      <a:r>
                        <a:rPr lang="ru-RU" sz="1050" dirty="0" err="1">
                          <a:effectLst/>
                          <a:latin typeface="Times New Roman"/>
                          <a:ea typeface="Calibri"/>
                          <a:cs typeface="Times New Roman"/>
                        </a:rPr>
                        <a:t>Профпатология</a:t>
                      </a:r>
                      <a:r>
                        <a:rPr lang="ru-RU" sz="1050" dirty="0">
                          <a:effectLst/>
                          <a:latin typeface="Times New Roman"/>
                          <a:ea typeface="Calibri"/>
                          <a:cs typeface="Times New Roman"/>
                        </a:rPr>
                        <a:t>", "Пульмонология", "Ревматология", "</a:t>
                      </a:r>
                      <a:r>
                        <a:rPr lang="ru-RU" sz="1050" dirty="0" err="1">
                          <a:effectLst/>
                          <a:latin typeface="Times New Roman"/>
                          <a:ea typeface="Calibri"/>
                          <a:cs typeface="Times New Roman"/>
                        </a:rPr>
                        <a:t>Рентгенэндоваскулярные</a:t>
                      </a:r>
                      <a:r>
                        <a:rPr lang="ru-RU" sz="1050" dirty="0">
                          <a:effectLst/>
                          <a:latin typeface="Times New Roman"/>
                          <a:ea typeface="Calibri"/>
                          <a:cs typeface="Times New Roman"/>
                        </a:rPr>
                        <a:t> диагностика и лечение", "Сердечно-сосудистая хирургия", "Скорая медицинская помощь", "Торакальная хирургия", "Терапия", "Травматология и ортопедия", "Урология", "Фтизиатрия", "Хирургия", "Челюстно-лицевая хирургия", "Эндокринология"</a:t>
                      </a:r>
                      <a:endParaRPr lang="ru-RU" sz="90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677">
                <a:tc>
                  <a:txBody>
                    <a:bodyPr/>
                    <a:lstStyle/>
                    <a:p>
                      <a:pPr>
                        <a:lnSpc>
                          <a:spcPct val="115000"/>
                        </a:lnSpc>
                        <a:spcAft>
                          <a:spcPts val="0"/>
                        </a:spcAft>
                      </a:pPr>
                      <a:r>
                        <a:rPr lang="ru-RU" sz="1050" dirty="0">
                          <a:effectLst/>
                          <a:latin typeface="Times New Roman"/>
                          <a:ea typeface="Calibri"/>
                          <a:cs typeface="Times New Roman"/>
                        </a:rPr>
                        <a:t> </a:t>
                      </a:r>
                      <a:endParaRPr lang="ru-RU" sz="105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050" dirty="0">
                          <a:effectLst/>
                          <a:latin typeface="Times New Roman"/>
                          <a:ea typeface="Calibri"/>
                          <a:cs typeface="Times New Roman"/>
                        </a:rPr>
                        <a:t>Повышение квалификации не реже одного раза в 5 лет в течение всей трудовой деятельности</a:t>
                      </a:r>
                      <a:endParaRPr lang="ru-RU" sz="90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603">
                <a:tc>
                  <a:txBody>
                    <a:bodyPr/>
                    <a:lstStyle/>
                    <a:p>
                      <a:pPr algn="just">
                        <a:lnSpc>
                          <a:spcPct val="115000"/>
                        </a:lnSpc>
                        <a:spcAft>
                          <a:spcPts val="0"/>
                        </a:spcAft>
                      </a:pPr>
                      <a:r>
                        <a:rPr lang="ru-RU" sz="1050" dirty="0">
                          <a:effectLst/>
                          <a:latin typeface="Times New Roman"/>
                          <a:ea typeface="Calibri"/>
                          <a:cs typeface="Times New Roman"/>
                        </a:rPr>
                        <a:t>Должности</a:t>
                      </a:r>
                      <a:endParaRPr lang="ru-RU" sz="105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050" dirty="0">
                          <a:effectLst/>
                          <a:latin typeface="Times New Roman"/>
                          <a:ea typeface="Calibri"/>
                          <a:cs typeface="Times New Roman"/>
                        </a:rPr>
                        <a:t>Врач-рентгенолог; заведующий (начальник) структурного подразделения (отдела, отделения, лаборатории, кабинета, отряда и другое) медицинской организации - врач-рентгенолог</a:t>
                      </a:r>
                      <a:endParaRPr lang="ru-RU" sz="900" dirty="0">
                        <a:effectLst/>
                        <a:latin typeface="Calibri"/>
                        <a:ea typeface="Calibri"/>
                        <a:cs typeface="Times New Roman"/>
                      </a:endParaRPr>
                    </a:p>
                  </a:txBody>
                  <a:tcPr marL="18767" marR="18767" marT="30875" marB="308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3935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b="1" dirty="0"/>
              <a:t>приказ Минздрава России от 10.02.2016 </a:t>
            </a:r>
            <a:r>
              <a:rPr lang="ru-RU" sz="1800" b="1" dirty="0" smtClean="0"/>
              <a:t>№ </a:t>
            </a:r>
            <a:r>
              <a:rPr lang="ru-RU" sz="1800" b="1" dirty="0"/>
              <a:t>83н </a:t>
            </a:r>
            <a:r>
              <a:rPr lang="ru-RU" sz="1800" b="1" dirty="0" smtClean="0"/>
              <a:t/>
            </a:r>
            <a:br>
              <a:rPr lang="ru-RU" sz="1800" b="1" dirty="0" smtClean="0"/>
            </a:br>
            <a:r>
              <a:rPr lang="ru-RU" sz="1800" b="1" dirty="0" smtClean="0"/>
              <a:t>"</a:t>
            </a:r>
            <a:r>
              <a:rPr lang="ru-RU" sz="1800" b="1" dirty="0"/>
              <a:t>Об утверждении Квалификационных требований к медицинским и фармацевтическим работникам со средним медицинским и фармацевтическим образованием</a:t>
            </a:r>
            <a:r>
              <a:rPr lang="ru-RU" sz="1800" b="1" dirty="0" smtClean="0"/>
              <a:t>"</a:t>
            </a:r>
            <a:endParaRPr lang="ru-RU" sz="1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46004893"/>
              </p:ext>
            </p:extLst>
          </p:nvPr>
        </p:nvGraphicFramePr>
        <p:xfrm>
          <a:off x="683568" y="1600200"/>
          <a:ext cx="7425232" cy="4605841"/>
        </p:xfrm>
        <a:graphic>
          <a:graphicData uri="http://schemas.openxmlformats.org/drawingml/2006/table">
            <a:tbl>
              <a:tblPr/>
              <a:tblGrid>
                <a:gridCol w="2304256"/>
                <a:gridCol w="5120976"/>
              </a:tblGrid>
              <a:tr h="280662">
                <a:tc gridSpan="2">
                  <a:txBody>
                    <a:bodyPr/>
                    <a:lstStyle/>
                    <a:p>
                      <a:pPr algn="ctr">
                        <a:lnSpc>
                          <a:spcPct val="115000"/>
                        </a:lnSpc>
                        <a:spcAft>
                          <a:spcPts val="0"/>
                        </a:spcAft>
                      </a:pPr>
                      <a:r>
                        <a:rPr lang="ru-RU" sz="1200" dirty="0">
                          <a:effectLst/>
                          <a:latin typeface="Times New Roman"/>
                          <a:ea typeface="Calibri"/>
                          <a:cs typeface="Times New Roman"/>
                        </a:rPr>
                        <a:t>Специальность "Сестринское дело"</a:t>
                      </a:r>
                      <a:endParaRPr lang="ru-RU" sz="1050" dirty="0">
                        <a:effectLst/>
                        <a:latin typeface="Calibri"/>
                        <a:ea typeface="Calibri"/>
                        <a:cs typeface="Times New Roman"/>
                      </a:endParaRPr>
                    </a:p>
                  </a:txBody>
                  <a:tcPr marL="29473" marR="29473" marT="48488" marB="484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648033">
                <a:tc>
                  <a:txBody>
                    <a:bodyPr/>
                    <a:lstStyle/>
                    <a:p>
                      <a:pPr>
                        <a:lnSpc>
                          <a:spcPct val="115000"/>
                        </a:lnSpc>
                        <a:spcAft>
                          <a:spcPts val="0"/>
                        </a:spcAft>
                      </a:pPr>
                      <a:r>
                        <a:rPr lang="ru-RU" sz="1200" dirty="0">
                          <a:effectLst/>
                          <a:latin typeface="Times New Roman"/>
                          <a:ea typeface="Calibri"/>
                          <a:cs typeface="Times New Roman"/>
                        </a:rPr>
                        <a:t>Уровень профессионального образования</a:t>
                      </a:r>
                      <a:endParaRPr lang="ru-RU" sz="1050" dirty="0">
                        <a:effectLst/>
                        <a:latin typeface="Calibri"/>
                        <a:ea typeface="Calibri"/>
                        <a:cs typeface="Times New Roman"/>
                      </a:endParaRPr>
                    </a:p>
                  </a:txBody>
                  <a:tcPr marL="29473" marR="29473" marT="48488" marB="484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dirty="0">
                          <a:effectLst/>
                          <a:latin typeface="Times New Roman"/>
                          <a:ea typeface="Calibri"/>
                          <a:cs typeface="Times New Roman"/>
                        </a:rPr>
                        <a:t>Среднее профессиональное образование по одной из специальностей: "Лечебное дело", "Акушерское дело", "Сестринское дело"</a:t>
                      </a:r>
                      <a:endParaRPr lang="ru-RU" sz="1050" dirty="0">
                        <a:effectLst/>
                        <a:latin typeface="Calibri"/>
                        <a:ea typeface="Calibri"/>
                        <a:cs typeface="Times New Roman"/>
                      </a:endParaRPr>
                    </a:p>
                  </a:txBody>
                  <a:tcPr marL="29473" marR="29473" marT="48488" marB="484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1718">
                <a:tc rowSpan="2">
                  <a:txBody>
                    <a:bodyPr/>
                    <a:lstStyle/>
                    <a:p>
                      <a:pPr>
                        <a:lnSpc>
                          <a:spcPct val="115000"/>
                        </a:lnSpc>
                        <a:spcAft>
                          <a:spcPts val="0"/>
                        </a:spcAft>
                      </a:pPr>
                      <a:r>
                        <a:rPr lang="ru-RU" sz="1200" dirty="0">
                          <a:effectLst/>
                          <a:latin typeface="Times New Roman"/>
                          <a:ea typeface="Calibri"/>
                          <a:cs typeface="Times New Roman"/>
                        </a:rPr>
                        <a:t>Дополнительное профессиональное образование</a:t>
                      </a:r>
                      <a:endParaRPr lang="ru-RU" sz="1050" dirty="0">
                        <a:effectLst/>
                        <a:latin typeface="Calibri"/>
                        <a:ea typeface="Calibri"/>
                        <a:cs typeface="Times New Roman"/>
                      </a:endParaRPr>
                    </a:p>
                  </a:txBody>
                  <a:tcPr marL="29473" marR="29473" marT="48488" marB="484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dirty="0">
                          <a:effectLst/>
                          <a:latin typeface="Times New Roman"/>
                          <a:ea typeface="Calibri"/>
                          <a:cs typeface="Times New Roman"/>
                        </a:rPr>
                        <a:t>Профессиональная переподготовка по специальности "Сестринское дело" при наличии среднего профессионального образования по одной из специальностей: "Лечебное дело", "Акушерское дело"</a:t>
                      </a:r>
                      <a:endParaRPr lang="ru-RU" sz="1050" dirty="0">
                        <a:effectLst/>
                        <a:latin typeface="Calibri"/>
                        <a:ea typeface="Calibri"/>
                        <a:cs typeface="Times New Roman"/>
                      </a:endParaRPr>
                    </a:p>
                  </a:txBody>
                  <a:tcPr marL="29473" marR="29473" marT="48488" marB="484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348">
                <a:tc vMerge="1">
                  <a:txBody>
                    <a:bodyPr/>
                    <a:lstStyle/>
                    <a:p>
                      <a:endParaRPr lang="ru-RU"/>
                    </a:p>
                  </a:txBody>
                  <a:tcPr/>
                </a:tc>
                <a:tc>
                  <a:txBody>
                    <a:bodyPr/>
                    <a:lstStyle/>
                    <a:p>
                      <a:pPr algn="just">
                        <a:lnSpc>
                          <a:spcPct val="115000"/>
                        </a:lnSpc>
                        <a:spcAft>
                          <a:spcPts val="0"/>
                        </a:spcAft>
                      </a:pPr>
                      <a:r>
                        <a:rPr lang="ru-RU" sz="1200" dirty="0">
                          <a:effectLst/>
                          <a:latin typeface="Times New Roman"/>
                          <a:ea typeface="Calibri"/>
                          <a:cs typeface="Times New Roman"/>
                        </a:rPr>
                        <a:t>Повышение квалификации не реже одного раза в 5 лет в течение всей трудовой деятельности</a:t>
                      </a:r>
                      <a:endParaRPr lang="ru-RU" sz="1050" dirty="0">
                        <a:effectLst/>
                        <a:latin typeface="Calibri"/>
                        <a:ea typeface="Calibri"/>
                        <a:cs typeface="Times New Roman"/>
                      </a:endParaRPr>
                    </a:p>
                  </a:txBody>
                  <a:tcPr marL="29473" marR="29473" marT="48488" marB="484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1202">
                <a:tc>
                  <a:txBody>
                    <a:bodyPr/>
                    <a:lstStyle/>
                    <a:p>
                      <a:pPr>
                        <a:lnSpc>
                          <a:spcPct val="115000"/>
                        </a:lnSpc>
                        <a:spcAft>
                          <a:spcPts val="0"/>
                        </a:spcAft>
                      </a:pPr>
                      <a:r>
                        <a:rPr lang="ru-RU" sz="1200" dirty="0">
                          <a:effectLst/>
                          <a:latin typeface="Times New Roman"/>
                          <a:ea typeface="Calibri"/>
                          <a:cs typeface="Times New Roman"/>
                        </a:rPr>
                        <a:t>Должности</a:t>
                      </a:r>
                      <a:endParaRPr lang="ru-RU" sz="1050" dirty="0">
                        <a:effectLst/>
                        <a:latin typeface="Calibri"/>
                        <a:ea typeface="Calibri"/>
                        <a:cs typeface="Times New Roman"/>
                      </a:endParaRPr>
                    </a:p>
                  </a:txBody>
                  <a:tcPr marL="29473" marR="29473" marT="48488" marB="484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dirty="0">
                          <a:effectLst/>
                          <a:latin typeface="Times New Roman"/>
                          <a:ea typeface="Calibri"/>
                          <a:cs typeface="Times New Roman"/>
                        </a:rPr>
                        <a:t>Медицинская сестра, старшая медицинская сестра, медицинская сестра палатная (постовая), медицинская сестра процедурной, медицинская сестра перевязочной, медицинская сестра участковая, медицинская сестра приемного отделения, медицинская сестра патронажная, медицинская сестра по приему вызовов скорой медицинской помощи и передаче их выездным бригадам скорой медицинской помощи, медицинская сестра стерилизационной, заведующий фельдшерско-акушерским пунктом - медицинская сестра, заведующий здравпунктом - медицинская сестра, заведующий кабинетом медицинской профилактики - медицинская сестра</a:t>
                      </a:r>
                      <a:endParaRPr lang="ru-RU" sz="1050" dirty="0">
                        <a:effectLst/>
                        <a:latin typeface="Calibri"/>
                        <a:ea typeface="Calibri"/>
                        <a:cs typeface="Times New Roman"/>
                      </a:endParaRPr>
                    </a:p>
                  </a:txBody>
                  <a:tcPr marL="29473" marR="29473" marT="48488" marB="484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94520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a:t>проект приказа Минздрава России "О внесении изменений в Требования к организации и выполнению работ (услуг</a:t>
            </a:r>
            <a:r>
              <a:rPr lang="ru-RU" sz="2800" dirty="0" smtClean="0"/>
              <a:t>)…</a:t>
            </a:r>
            <a:r>
              <a:rPr lang="ru-RU" sz="2800" dirty="0"/>
              <a:t> "</a:t>
            </a:r>
            <a:r>
              <a:rPr lang="ru-RU" sz="2800" dirty="0" smtClean="0"/>
              <a:t> (приказ МЗ РФ от </a:t>
            </a:r>
            <a:r>
              <a:rPr lang="ru-RU" sz="2800" dirty="0"/>
              <a:t>11 марта 2013 г. № </a:t>
            </a:r>
            <a:r>
              <a:rPr lang="ru-RU" sz="2800" dirty="0" smtClean="0"/>
              <a:t>121н)</a:t>
            </a:r>
            <a:endParaRPr lang="ru-RU" sz="2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588217392"/>
              </p:ext>
            </p:extLst>
          </p:nvPr>
        </p:nvGraphicFramePr>
        <p:xfrm>
          <a:off x="539552" y="1600200"/>
          <a:ext cx="7992888" cy="4834771"/>
        </p:xfrm>
        <a:graphic>
          <a:graphicData uri="http://schemas.openxmlformats.org/drawingml/2006/table">
            <a:tbl>
              <a:tblPr/>
              <a:tblGrid>
                <a:gridCol w="3111238"/>
                <a:gridCol w="4881650"/>
              </a:tblGrid>
              <a:tr h="392900">
                <a:tc>
                  <a:txBody>
                    <a:bodyPr/>
                    <a:lstStyle/>
                    <a:p>
                      <a:pPr algn="ctr">
                        <a:lnSpc>
                          <a:spcPct val="115000"/>
                        </a:lnSpc>
                        <a:spcAft>
                          <a:spcPts val="0"/>
                        </a:spcAft>
                      </a:pPr>
                      <a:r>
                        <a:rPr lang="ru-RU" sz="1200" dirty="0">
                          <a:effectLst/>
                          <a:latin typeface="Times New Roman"/>
                          <a:ea typeface="Calibri"/>
                          <a:cs typeface="Times New Roman"/>
                        </a:rPr>
                        <a:t>Наименование работы (услуги)</a:t>
                      </a:r>
                      <a:endParaRPr lang="ru-RU" sz="1100" dirty="0">
                        <a:effectLst/>
                        <a:latin typeface="Calibri"/>
                        <a:ea typeface="Calibri"/>
                        <a:cs typeface="Times New Roman"/>
                      </a:endParaRPr>
                    </a:p>
                  </a:txBody>
                  <a:tcPr marL="17870" marR="17870" marT="29398" marB="293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dirty="0">
                          <a:effectLst/>
                          <a:latin typeface="Times New Roman"/>
                          <a:ea typeface="Calibri"/>
                          <a:cs typeface="Times New Roman"/>
                        </a:rPr>
                        <a:t>Нормативный правовой акт, предусматривающий требования к организации и выполнению работ (услуг)</a:t>
                      </a:r>
                      <a:endParaRPr lang="ru-RU" sz="1100" dirty="0">
                        <a:effectLst/>
                        <a:latin typeface="Calibri"/>
                        <a:ea typeface="Calibri"/>
                        <a:cs typeface="Times New Roman"/>
                      </a:endParaRPr>
                    </a:p>
                  </a:txBody>
                  <a:tcPr marL="17870" marR="17870" marT="29398" marB="293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7947">
                <a:tc>
                  <a:txBody>
                    <a:bodyPr/>
                    <a:lstStyle/>
                    <a:p>
                      <a:pPr>
                        <a:lnSpc>
                          <a:spcPct val="115000"/>
                        </a:lnSpc>
                        <a:spcAft>
                          <a:spcPts val="0"/>
                        </a:spcAft>
                      </a:pPr>
                      <a:r>
                        <a:rPr lang="ru-RU" sz="1200" dirty="0">
                          <a:effectLst/>
                          <a:latin typeface="Times New Roman"/>
                          <a:ea typeface="Calibri"/>
                          <a:cs typeface="Times New Roman"/>
                        </a:rPr>
                        <a:t>по акушерству и гинекологии (за исключением использования вспомогательных репродуктивных технологий и искусственного прерывания беременности)</a:t>
                      </a:r>
                      <a:endParaRPr lang="ru-RU" sz="1100" dirty="0">
                        <a:effectLst/>
                        <a:latin typeface="Calibri"/>
                        <a:ea typeface="Calibri"/>
                        <a:cs typeface="Times New Roman"/>
                      </a:endParaRPr>
                    </a:p>
                  </a:txBody>
                  <a:tcPr marL="17870" marR="17870" marT="29398" marB="293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u="none" strike="noStrike" dirty="0">
                          <a:solidFill>
                            <a:srgbClr val="0000FF"/>
                          </a:solidFill>
                          <a:effectLst/>
                          <a:latin typeface="Times New Roman"/>
                          <a:ea typeface="Calibri"/>
                          <a:cs typeface="Times New Roman"/>
                          <a:hlinkClick r:id="rId2"/>
                        </a:rPr>
                        <a:t>Приказ</a:t>
                      </a:r>
                      <a:r>
                        <a:rPr lang="ru-RU" sz="1200" dirty="0">
                          <a:effectLst/>
                          <a:latin typeface="Times New Roman"/>
                          <a:ea typeface="Calibri"/>
                          <a:cs typeface="Times New Roman"/>
                        </a:rPr>
                        <a:t> Министерства здравоохранения Российской Федерации от 1 ноября 2012 г. N 572н "Об утверждении Порядка оказания медицинской помощи по профилю "акушерство и гинекология (за исключением использования вспомогательных репродуктивных технологий)" </a:t>
                      </a:r>
                      <a:endParaRPr lang="ru-RU" sz="1200" dirty="0" smtClean="0">
                        <a:effectLst/>
                        <a:latin typeface="Times New Roman"/>
                        <a:ea typeface="Calibri"/>
                        <a:cs typeface="Times New Roman"/>
                      </a:endParaRPr>
                    </a:p>
                    <a:p>
                      <a:pPr algn="just">
                        <a:lnSpc>
                          <a:spcPct val="115000"/>
                        </a:lnSpc>
                        <a:spcAft>
                          <a:spcPts val="0"/>
                        </a:spcAft>
                      </a:pPr>
                      <a:r>
                        <a:rPr lang="ru-RU" sz="1200" u="none" strike="noStrike" dirty="0" smtClean="0">
                          <a:solidFill>
                            <a:srgbClr val="0000FF"/>
                          </a:solidFill>
                          <a:effectLst/>
                          <a:latin typeface="Times New Roman"/>
                          <a:ea typeface="Calibri"/>
                          <a:cs typeface="Times New Roman"/>
                          <a:hlinkClick r:id="rId3"/>
                        </a:rPr>
                        <a:t>Приказ</a:t>
                      </a:r>
                      <a:r>
                        <a:rPr lang="ru-RU" sz="1200" dirty="0" smtClean="0">
                          <a:effectLst/>
                          <a:latin typeface="Times New Roman"/>
                          <a:ea typeface="Calibri"/>
                          <a:cs typeface="Times New Roman"/>
                        </a:rPr>
                        <a:t> </a:t>
                      </a:r>
                      <a:r>
                        <a:rPr lang="ru-RU" sz="1200" dirty="0">
                          <a:effectLst/>
                          <a:latin typeface="Times New Roman"/>
                          <a:ea typeface="Calibri"/>
                          <a:cs typeface="Times New Roman"/>
                        </a:rPr>
                        <a:t>Министерства здравоохранения Российской Федерации от 15 ноября 2012 г. N 915н "Об утверждении Порядка оказания медицинской помощи населению по профилю "онкология</a:t>
                      </a:r>
                      <a:r>
                        <a:rPr lang="ru-RU" sz="1200" dirty="0" smtClean="0">
                          <a:effectLst/>
                          <a:latin typeface="Times New Roman"/>
                          <a:ea typeface="Calibri"/>
                          <a:cs typeface="Times New Roman"/>
                        </a:rPr>
                        <a:t>"</a:t>
                      </a:r>
                      <a:endParaRPr lang="ru-RU" sz="1100" dirty="0">
                        <a:effectLst/>
                        <a:latin typeface="Calibri"/>
                        <a:ea typeface="Calibri"/>
                        <a:cs typeface="Times New Roman"/>
                      </a:endParaRPr>
                    </a:p>
                  </a:txBody>
                  <a:tcPr marL="17870" marR="17870" marT="29398" marB="293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7004">
                <a:tc>
                  <a:txBody>
                    <a:bodyPr/>
                    <a:lstStyle/>
                    <a:p>
                      <a:pPr>
                        <a:lnSpc>
                          <a:spcPct val="115000"/>
                        </a:lnSpc>
                        <a:spcAft>
                          <a:spcPts val="0"/>
                        </a:spcAft>
                      </a:pPr>
                      <a:r>
                        <a:rPr lang="ru-RU" sz="1200">
                          <a:effectLst/>
                          <a:latin typeface="Times New Roman"/>
                          <a:ea typeface="Calibri"/>
                          <a:cs typeface="Times New Roman"/>
                        </a:rPr>
                        <a:t>по гастроэнтерологии</a:t>
                      </a:r>
                      <a:endParaRPr lang="ru-RU" sz="1100">
                        <a:effectLst/>
                        <a:latin typeface="Calibri"/>
                        <a:ea typeface="Calibri"/>
                        <a:cs typeface="Times New Roman"/>
                      </a:endParaRPr>
                    </a:p>
                  </a:txBody>
                  <a:tcPr marL="17870" marR="17870" marT="29398" marB="293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u="none" strike="noStrike" dirty="0">
                          <a:solidFill>
                            <a:srgbClr val="0000FF"/>
                          </a:solidFill>
                          <a:effectLst/>
                          <a:latin typeface="Times New Roman"/>
                          <a:ea typeface="Calibri"/>
                          <a:cs typeface="Times New Roman"/>
                          <a:hlinkClick r:id="rId4"/>
                        </a:rPr>
                        <a:t>Приказ</a:t>
                      </a:r>
                      <a:r>
                        <a:rPr lang="ru-RU" sz="1200" dirty="0">
                          <a:effectLst/>
                          <a:latin typeface="Times New Roman"/>
                          <a:ea typeface="Calibri"/>
                          <a:cs typeface="Times New Roman"/>
                        </a:rPr>
                        <a:t> Министерства здравоохранения Российской Федерации от 12 ноября 2012 г. N 906н "Об утверждении Порядка оказания медицинской помощи населению по профилю "гастроэнтерология</a:t>
                      </a:r>
                      <a:r>
                        <a:rPr lang="ru-RU" sz="1200" dirty="0" smtClean="0">
                          <a:effectLst/>
                          <a:latin typeface="Times New Roman"/>
                          <a:ea typeface="Calibri"/>
                          <a:cs typeface="Times New Roman"/>
                        </a:rPr>
                        <a:t>"</a:t>
                      </a:r>
                      <a:endParaRPr lang="ru-RU" sz="1100" dirty="0">
                        <a:effectLst/>
                        <a:latin typeface="Calibri"/>
                        <a:ea typeface="Calibri"/>
                        <a:cs typeface="Times New Roman"/>
                      </a:endParaRPr>
                    </a:p>
                  </a:txBody>
                  <a:tcPr marL="17870" marR="17870" marT="29398" marB="293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2475">
                <a:tc>
                  <a:txBody>
                    <a:bodyPr/>
                    <a:lstStyle/>
                    <a:p>
                      <a:pPr>
                        <a:lnSpc>
                          <a:spcPct val="115000"/>
                        </a:lnSpc>
                        <a:spcAft>
                          <a:spcPts val="0"/>
                        </a:spcAft>
                      </a:pPr>
                      <a:r>
                        <a:rPr lang="ru-RU" sz="1200">
                          <a:effectLst/>
                          <a:latin typeface="Times New Roman"/>
                          <a:ea typeface="Calibri"/>
                          <a:cs typeface="Times New Roman"/>
                        </a:rPr>
                        <a:t>по детской кардиологии</a:t>
                      </a:r>
                      <a:endParaRPr lang="ru-RU" sz="1100">
                        <a:effectLst/>
                        <a:latin typeface="Calibri"/>
                        <a:ea typeface="Calibri"/>
                        <a:cs typeface="Times New Roman"/>
                      </a:endParaRPr>
                    </a:p>
                  </a:txBody>
                  <a:tcPr marL="17870" marR="17870" marT="29398" marB="293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u="none" strike="noStrike" dirty="0">
                          <a:solidFill>
                            <a:srgbClr val="0000FF"/>
                          </a:solidFill>
                          <a:effectLst/>
                          <a:latin typeface="Times New Roman"/>
                          <a:ea typeface="Calibri"/>
                          <a:cs typeface="Times New Roman"/>
                          <a:hlinkClick r:id="rId5"/>
                        </a:rPr>
                        <a:t>Приказ</a:t>
                      </a:r>
                      <a:r>
                        <a:rPr lang="ru-RU" sz="1200" dirty="0">
                          <a:effectLst/>
                          <a:latin typeface="Times New Roman"/>
                          <a:ea typeface="Calibri"/>
                          <a:cs typeface="Times New Roman"/>
                        </a:rPr>
                        <a:t> Министерства здравоохранения Российской Федерации от 25 октября 2012 г. N 440н "Об утверждении Порядка оказания медицинской помощи по профилю "детская кардиология" </a:t>
                      </a:r>
                      <a:endParaRPr lang="ru-RU" sz="1200" dirty="0" smtClean="0">
                        <a:effectLst/>
                        <a:latin typeface="Times New Roman"/>
                        <a:ea typeface="Calibri"/>
                        <a:cs typeface="Times New Roman"/>
                      </a:endParaRPr>
                    </a:p>
                    <a:p>
                      <a:pPr algn="just">
                        <a:lnSpc>
                          <a:spcPct val="115000"/>
                        </a:lnSpc>
                        <a:spcAft>
                          <a:spcPts val="0"/>
                        </a:spcAft>
                      </a:pPr>
                      <a:r>
                        <a:rPr lang="ru-RU" sz="1200" u="none" strike="noStrike" dirty="0" smtClean="0">
                          <a:solidFill>
                            <a:srgbClr val="0000FF"/>
                          </a:solidFill>
                          <a:effectLst/>
                          <a:latin typeface="Times New Roman"/>
                          <a:ea typeface="Calibri"/>
                          <a:cs typeface="Times New Roman"/>
                          <a:hlinkClick r:id="rId6"/>
                        </a:rPr>
                        <a:t>Приказ</a:t>
                      </a:r>
                      <a:r>
                        <a:rPr lang="ru-RU" sz="1200" dirty="0" smtClean="0">
                          <a:effectLst/>
                          <a:latin typeface="Times New Roman"/>
                          <a:ea typeface="Calibri"/>
                          <a:cs typeface="Times New Roman"/>
                        </a:rPr>
                        <a:t> </a:t>
                      </a:r>
                      <a:r>
                        <a:rPr lang="ru-RU" sz="1200" dirty="0">
                          <a:effectLst/>
                          <a:latin typeface="Times New Roman"/>
                          <a:ea typeface="Calibri"/>
                          <a:cs typeface="Times New Roman"/>
                        </a:rPr>
                        <a:t>Министерства здравоохранения Российской Федерации от 7 марта 2018 г. N 92н "Об утверждении Положения об организации оказания первичной медико-санитарной помощи детям" </a:t>
                      </a:r>
                      <a:endParaRPr lang="ru-RU" sz="1100" dirty="0">
                        <a:effectLst/>
                        <a:latin typeface="Calibri"/>
                        <a:ea typeface="Calibri"/>
                        <a:cs typeface="Times New Roman"/>
                      </a:endParaRPr>
                    </a:p>
                  </a:txBody>
                  <a:tcPr marL="17870" marR="17870" marT="29398" marB="293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5636">
                <a:tc>
                  <a:txBody>
                    <a:bodyPr/>
                    <a:lstStyle/>
                    <a:p>
                      <a:pPr>
                        <a:lnSpc>
                          <a:spcPct val="115000"/>
                        </a:lnSpc>
                        <a:spcAft>
                          <a:spcPts val="0"/>
                        </a:spcAft>
                      </a:pPr>
                      <a:r>
                        <a:rPr lang="ru-RU" sz="1200">
                          <a:effectLst/>
                          <a:latin typeface="Times New Roman"/>
                          <a:ea typeface="Calibri"/>
                          <a:cs typeface="Times New Roman"/>
                        </a:rPr>
                        <a:t>по пластической хирургии</a:t>
                      </a:r>
                      <a:endParaRPr lang="ru-RU" sz="1100">
                        <a:effectLst/>
                        <a:latin typeface="Calibri"/>
                        <a:ea typeface="Calibri"/>
                        <a:cs typeface="Times New Roman"/>
                      </a:endParaRPr>
                    </a:p>
                  </a:txBody>
                  <a:tcPr marL="17870" marR="17870" marT="29398" marB="293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u="none" strike="noStrike" dirty="0">
                          <a:solidFill>
                            <a:srgbClr val="0000FF"/>
                          </a:solidFill>
                          <a:effectLst/>
                          <a:latin typeface="Times New Roman"/>
                          <a:ea typeface="Calibri"/>
                          <a:cs typeface="Times New Roman"/>
                          <a:hlinkClick r:id="rId7"/>
                        </a:rPr>
                        <a:t>Приказ</a:t>
                      </a:r>
                      <a:r>
                        <a:rPr lang="ru-RU" sz="1200" dirty="0">
                          <a:effectLst/>
                          <a:latin typeface="Times New Roman"/>
                          <a:ea typeface="Calibri"/>
                          <a:cs typeface="Times New Roman"/>
                        </a:rPr>
                        <a:t> Министерства здравоохранения Российской Федерации от 31 мая 2018 г. N 298н "Об утверждении Порядка оказания медицинской помощи по профилю "пластическая хирургия</a:t>
                      </a:r>
                      <a:r>
                        <a:rPr lang="ru-RU" sz="1200">
                          <a:effectLst/>
                          <a:latin typeface="Times New Roman"/>
                          <a:ea typeface="Calibri"/>
                          <a:cs typeface="Times New Roman"/>
                        </a:rPr>
                        <a:t>" </a:t>
                      </a:r>
                      <a:endParaRPr lang="ru-RU" sz="1100" dirty="0">
                        <a:effectLst/>
                        <a:latin typeface="Calibri"/>
                        <a:ea typeface="Calibri"/>
                        <a:cs typeface="Times New Roman"/>
                      </a:endParaRPr>
                    </a:p>
                  </a:txBody>
                  <a:tcPr marL="17870" marR="17870" marT="29398" marB="293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87136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a:t>Проект Приказа Минздрава России "Об утверждении порядка проведения профилактического медицинского осмотра и диспансеризации определенных групп взрослого населения"</a:t>
            </a:r>
          </a:p>
        </p:txBody>
      </p:sp>
      <p:graphicFrame>
        <p:nvGraphicFramePr>
          <p:cNvPr id="4" name="Объект 3"/>
          <p:cNvGraphicFramePr>
            <a:graphicFrameLocks noGrp="1"/>
          </p:cNvGraphicFramePr>
          <p:nvPr>
            <p:ph idx="1"/>
            <p:extLst>
              <p:ext uri="{D42A27DB-BD31-4B8C-83A1-F6EECF244321}">
                <p14:modId xmlns:p14="http://schemas.microsoft.com/office/powerpoint/2010/main" val="662226340"/>
              </p:ext>
            </p:extLst>
          </p:nvPr>
        </p:nvGraphicFramePr>
        <p:xfrm>
          <a:off x="611560" y="1600200"/>
          <a:ext cx="8064895" cy="4984478"/>
        </p:xfrm>
        <a:graphic>
          <a:graphicData uri="http://schemas.openxmlformats.org/drawingml/2006/table">
            <a:tbl>
              <a:tblPr firstRow="1" firstCol="1" bandRow="1"/>
              <a:tblGrid>
                <a:gridCol w="1512168"/>
                <a:gridCol w="2401046"/>
                <a:gridCol w="4151681"/>
              </a:tblGrid>
              <a:tr h="646566">
                <a:tc>
                  <a:txBody>
                    <a:bodyPr/>
                    <a:lstStyle/>
                    <a:p>
                      <a:pPr>
                        <a:lnSpc>
                          <a:spcPct val="115000"/>
                        </a:lnSpc>
                        <a:spcAft>
                          <a:spcPts val="0"/>
                        </a:spcAft>
                      </a:pPr>
                      <a:r>
                        <a:rPr lang="ru-RU" sz="1200" dirty="0">
                          <a:effectLst/>
                          <a:latin typeface="Times New Roman"/>
                          <a:ea typeface="Calibri"/>
                          <a:cs typeface="Times New Roman"/>
                        </a:rPr>
                        <a:t> </a:t>
                      </a:r>
                      <a:endParaRPr lang="ru-RU" sz="1200" dirty="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smtClean="0">
                          <a:effectLst/>
                          <a:latin typeface="Times New Roman"/>
                          <a:ea typeface="Calibri"/>
                          <a:cs typeface="Times New Roman"/>
                        </a:rPr>
                        <a:t>приказ </a:t>
                      </a:r>
                      <a:r>
                        <a:rPr lang="ru-RU" sz="1200" dirty="0">
                          <a:effectLst/>
                          <a:latin typeface="Times New Roman"/>
                          <a:ea typeface="Calibri"/>
                          <a:cs typeface="Times New Roman"/>
                        </a:rPr>
                        <a:t>МЗ РФ 06.12.2012 № 1011н "Об утверждении Порядка проведения профилактического медицинского осмотра"</a:t>
                      </a:r>
                      <a:endParaRPr lang="ru-RU" sz="1200" dirty="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a:ea typeface="Calibri"/>
                          <a:cs typeface="Times New Roman"/>
                        </a:rPr>
                        <a:t>Проект Приказа Минздрава России "Об утверждении порядка проведения профилактического медицинского осмотра и диспансеризации определенных групп взрослого населения"</a:t>
                      </a:r>
                      <a:endParaRPr lang="ru-RU" sz="120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56951">
                <a:tc>
                  <a:txBody>
                    <a:bodyPr/>
                    <a:lstStyle/>
                    <a:p>
                      <a:pPr>
                        <a:lnSpc>
                          <a:spcPct val="115000"/>
                        </a:lnSpc>
                        <a:spcAft>
                          <a:spcPts val="0"/>
                        </a:spcAft>
                      </a:pPr>
                      <a:r>
                        <a:rPr lang="ru-RU" sz="1200">
                          <a:effectLst/>
                          <a:latin typeface="Times New Roman"/>
                          <a:ea typeface="Calibri"/>
                          <a:cs typeface="Times New Roman"/>
                        </a:rPr>
                        <a:t>Лицензия (виды работ)</a:t>
                      </a:r>
                      <a:endParaRPr lang="ru-RU" sz="120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a:effectLst/>
                          <a:latin typeface="Times New Roman"/>
                          <a:ea typeface="Calibri"/>
                          <a:cs typeface="Times New Roman"/>
                        </a:rPr>
                        <a:t>"медицинским осмотрам профилактическим", "терапии", "рентгенологии", "клинической лабораторной диагностике" ("лабораторной диагностике")</a:t>
                      </a:r>
                      <a:endParaRPr lang="ru-RU" sz="1200" dirty="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a:effectLst/>
                          <a:latin typeface="Times New Roman"/>
                          <a:ea typeface="Calibri"/>
                          <a:cs typeface="Times New Roman"/>
                        </a:rPr>
                        <a:t>"медицинским осмотрам профилактическим", "терапии" или "общей врачебной практике (семейной медицине)", "акушерству и гинекологии (за исключением использования вспомогательных репродуктивных технологий)", "акушерству и гинекологии (за исключением использования вспомогательных репродуктивных технологий и искусственного прерывания беременности)", "акушерскому делу" или "лечебному делу", "офтальмологии", "неврологии", "оториноларингологии (за исключением </a:t>
                      </a:r>
                      <a:r>
                        <a:rPr lang="ru-RU" sz="1200" dirty="0" err="1">
                          <a:effectLst/>
                          <a:latin typeface="Times New Roman"/>
                          <a:ea typeface="Calibri"/>
                          <a:cs typeface="Times New Roman"/>
                        </a:rPr>
                        <a:t>кохлеарной</a:t>
                      </a:r>
                      <a:r>
                        <a:rPr lang="ru-RU" sz="1200" dirty="0">
                          <a:effectLst/>
                          <a:latin typeface="Times New Roman"/>
                          <a:ea typeface="Calibri"/>
                          <a:cs typeface="Times New Roman"/>
                        </a:rPr>
                        <a:t> имплантации)", "хирургии" или "</a:t>
                      </a:r>
                      <a:r>
                        <a:rPr lang="ru-RU" sz="1200" dirty="0" err="1">
                          <a:effectLst/>
                          <a:latin typeface="Times New Roman"/>
                          <a:ea typeface="Calibri"/>
                          <a:cs typeface="Times New Roman"/>
                        </a:rPr>
                        <a:t>колопроктологии</a:t>
                      </a:r>
                      <a:r>
                        <a:rPr lang="ru-RU" sz="1200" dirty="0">
                          <a:effectLst/>
                          <a:latin typeface="Times New Roman"/>
                          <a:ea typeface="Calibri"/>
                          <a:cs typeface="Times New Roman"/>
                        </a:rPr>
                        <a:t>", "рентгенологии", "клинической лабораторной диагностике" или "лабораторной диагностике", "функциональной диагностике", "ультразвуковой диагностике", "эндоскопии"</a:t>
                      </a:r>
                      <a:endParaRPr lang="ru-RU" sz="1200" dirty="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22445">
                <a:tc>
                  <a:txBody>
                    <a:bodyPr/>
                    <a:lstStyle/>
                    <a:p>
                      <a:pPr>
                        <a:lnSpc>
                          <a:spcPct val="115000"/>
                        </a:lnSpc>
                        <a:spcAft>
                          <a:spcPts val="0"/>
                        </a:spcAft>
                      </a:pPr>
                      <a:r>
                        <a:rPr lang="ru-RU" sz="1200">
                          <a:effectLst/>
                          <a:latin typeface="Times New Roman"/>
                          <a:ea typeface="Calibri"/>
                          <a:cs typeface="Times New Roman"/>
                        </a:rPr>
                        <a:t>возможность заключения договора с другими организациями по недостающим работам и услугам</a:t>
                      </a:r>
                      <a:endParaRPr lang="ru-RU" sz="120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a:ea typeface="Calibri"/>
                          <a:cs typeface="Times New Roman"/>
                        </a:rPr>
                        <a:t>Предусмотрена</a:t>
                      </a:r>
                      <a:endParaRPr lang="ru-RU" sz="120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a:effectLst/>
                          <a:latin typeface="Times New Roman"/>
                          <a:ea typeface="Calibri"/>
                          <a:cs typeface="Times New Roman"/>
                        </a:rPr>
                        <a:t>Не предусмотрена</a:t>
                      </a:r>
                      <a:endParaRPr lang="ru-RU" sz="1200" dirty="0">
                        <a:effectLst/>
                        <a:latin typeface="Calibri"/>
                        <a:ea typeface="Calibri"/>
                        <a:cs typeface="Times New Roman"/>
                      </a:endParaRPr>
                    </a:p>
                  </a:txBody>
                  <a:tcPr marL="42167" marR="421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44923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9000">
              <a:srgbClr val="85C2FF"/>
            </a:gs>
            <a:gs pos="20000">
              <a:srgbClr val="C4D6EB"/>
            </a:gs>
            <a:gs pos="100000">
              <a:srgbClr val="FFEBFA"/>
            </a:gs>
          </a:gsLst>
          <a:lin ang="162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проект </a:t>
            </a:r>
            <a:r>
              <a:rPr lang="ru-RU" sz="3200" dirty="0" smtClean="0"/>
              <a:t>изменений в Постановление </a:t>
            </a:r>
            <a:r>
              <a:rPr lang="ru-RU" sz="3200" dirty="0"/>
              <a:t>Правительства РФ № 291 от </a:t>
            </a:r>
            <a:r>
              <a:rPr lang="ru-RU" sz="3200" dirty="0" smtClean="0"/>
              <a:t>16.04.2012</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900986552"/>
              </p:ext>
            </p:extLst>
          </p:nvPr>
        </p:nvGraphicFramePr>
        <p:xfrm>
          <a:off x="438475" y="2204864"/>
          <a:ext cx="8229600" cy="387604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ru-RU" dirty="0" smtClean="0">
                          <a:solidFill>
                            <a:schemeClr val="tx1"/>
                          </a:solidFill>
                        </a:rPr>
                        <a:t>В</a:t>
                      </a:r>
                      <a:r>
                        <a:rPr lang="ru-RU" baseline="0" dirty="0" smtClean="0">
                          <a:solidFill>
                            <a:schemeClr val="tx1"/>
                          </a:solidFill>
                        </a:rPr>
                        <a:t> настоящее время</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2D9FC"/>
                    </a:solidFill>
                  </a:tcPr>
                </a:tc>
                <a:tc>
                  <a:txBody>
                    <a:bodyPr/>
                    <a:lstStyle/>
                    <a:p>
                      <a:pPr algn="ctr"/>
                      <a:r>
                        <a:rPr lang="ru-RU" dirty="0" smtClean="0">
                          <a:solidFill>
                            <a:schemeClr val="tx1"/>
                          </a:solidFill>
                        </a:rPr>
                        <a:t>Планируемые изменения</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2D9FC"/>
                    </a:solidFill>
                  </a:tcPr>
                </a:tc>
              </a:tr>
              <a:tr h="370840">
                <a:tc>
                  <a:txBody>
                    <a:bodyPr/>
                    <a:lstStyle/>
                    <a:p>
                      <a:pPr marL="0" indent="182563">
                        <a:buFont typeface="Arial" panose="020B0604020202020204" pitchFamily="34" charset="0"/>
                        <a:buChar char="•"/>
                      </a:pPr>
                      <a:r>
                        <a:rPr lang="ru-RU" sz="1400" dirty="0" smtClean="0">
                          <a:solidFill>
                            <a:schemeClr val="tx1"/>
                          </a:solidFill>
                        </a:rPr>
                        <a:t> наличие </a:t>
                      </a:r>
                      <a:r>
                        <a:rPr lang="ru-RU" sz="1400" u="sng" dirty="0" smtClean="0">
                          <a:solidFill>
                            <a:schemeClr val="tx1"/>
                          </a:solidFill>
                        </a:rPr>
                        <a:t>высшего медицинского образования</a:t>
                      </a:r>
                      <a:r>
                        <a:rPr lang="ru-RU" sz="1400" dirty="0" smtClean="0">
                          <a:solidFill>
                            <a:schemeClr val="tx1"/>
                          </a:solidFill>
                        </a:rPr>
                        <a:t>, послевузовского и (или) дополнительного профессионального образования, сертификата специалиста, а также дополнительного профессионального образования и сертификата специалиста по специальности "</a:t>
                      </a:r>
                      <a:r>
                        <a:rPr lang="ru-RU" sz="1400" u="sng" dirty="0" smtClean="0">
                          <a:solidFill>
                            <a:schemeClr val="tx1"/>
                          </a:solidFill>
                        </a:rPr>
                        <a:t>Организация здравоохранения и общественное здоровье"</a:t>
                      </a:r>
                      <a:r>
                        <a:rPr lang="ru-RU" sz="1400" dirty="0" smtClean="0">
                          <a:solidFill>
                            <a:schemeClr val="tx1"/>
                          </a:solidFill>
                        </a:rPr>
                        <a:t>;</a:t>
                      </a:r>
                    </a:p>
                    <a:p>
                      <a:pPr marL="0" indent="182563">
                        <a:buFont typeface="Arial" panose="020B0604020202020204" pitchFamily="34" charset="0"/>
                        <a:buChar char="•"/>
                      </a:pPr>
                      <a:r>
                        <a:rPr lang="ru-RU" sz="1400" dirty="0" smtClean="0">
                          <a:solidFill>
                            <a:schemeClr val="tx1"/>
                          </a:solidFill>
                        </a:rPr>
                        <a:t> стаж работы:  не менее 5 лет - при наличии ВМО.</a:t>
                      </a:r>
                    </a:p>
                    <a:p>
                      <a:endParaRPr lang="ru-RU"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2D9FC"/>
                    </a:solidFill>
                  </a:tcPr>
                </a:tc>
                <a:tc>
                  <a:txBody>
                    <a:bodyPr/>
                    <a:lstStyle/>
                    <a:p>
                      <a:pPr marL="0" indent="182563">
                        <a:buFont typeface="Arial" panose="020B0604020202020204" pitchFamily="34" charset="0"/>
                        <a:buChar char="•"/>
                      </a:pPr>
                      <a:r>
                        <a:rPr lang="ru-RU" sz="1400" dirty="0" smtClean="0">
                          <a:solidFill>
                            <a:schemeClr val="tx1"/>
                          </a:solidFill>
                        </a:rPr>
                        <a:t>наличие </a:t>
                      </a:r>
                      <a:r>
                        <a:rPr lang="ru-RU" sz="1400" u="sng" dirty="0" smtClean="0">
                          <a:solidFill>
                            <a:schemeClr val="tx1"/>
                          </a:solidFill>
                        </a:rPr>
                        <a:t>высшего медицинского образования</a:t>
                      </a:r>
                      <a:r>
                        <a:rPr lang="ru-RU" sz="1400" dirty="0" smtClean="0">
                          <a:solidFill>
                            <a:schemeClr val="tx1"/>
                          </a:solidFill>
                        </a:rPr>
                        <a:t>, свидетельства об аккредитации специалиста или сертификата специалиста по специальности "Организация здравоохранения и общественное здоровье" </a:t>
                      </a:r>
                      <a:r>
                        <a:rPr lang="ru-RU" sz="1400" b="1" u="sng" dirty="0" smtClean="0">
                          <a:solidFill>
                            <a:schemeClr val="tx1"/>
                          </a:solidFill>
                        </a:rPr>
                        <a:t>ЛИБО </a:t>
                      </a:r>
                      <a:r>
                        <a:rPr lang="ru-RU" sz="1400" dirty="0" smtClean="0">
                          <a:solidFill>
                            <a:schemeClr val="tx1"/>
                          </a:solidFill>
                        </a:rPr>
                        <a:t>высшего образования по одному из направлений подготовки </a:t>
                      </a:r>
                      <a:r>
                        <a:rPr lang="ru-RU" sz="1400" u="sng" dirty="0" smtClean="0">
                          <a:solidFill>
                            <a:schemeClr val="tx1"/>
                          </a:solidFill>
                        </a:rPr>
                        <a:t>"Экономика", "Менеджмент", "Государственное и муниципальное управление", "Финансы и кредит", "Юриспруденция"</a:t>
                      </a:r>
                      <a:r>
                        <a:rPr lang="ru-RU" sz="1400" dirty="0" smtClean="0">
                          <a:solidFill>
                            <a:schemeClr val="tx1"/>
                          </a:solidFill>
                        </a:rPr>
                        <a:t> и дополнительного профессионального образования в области </a:t>
                      </a:r>
                      <a:r>
                        <a:rPr lang="ru-RU" sz="1400" u="sng" dirty="0" smtClean="0">
                          <a:solidFill>
                            <a:schemeClr val="tx1"/>
                          </a:solidFill>
                        </a:rPr>
                        <a:t>менеджмента в здравоохранении</a:t>
                      </a:r>
                      <a:r>
                        <a:rPr lang="ru-RU" sz="1400" dirty="0" smtClean="0">
                          <a:solidFill>
                            <a:schemeClr val="tx1"/>
                          </a:solidFill>
                        </a:rPr>
                        <a:t>.</a:t>
                      </a:r>
                    </a:p>
                    <a:p>
                      <a:pPr marL="0" indent="182563">
                        <a:buFont typeface="Arial" panose="020B0604020202020204" pitchFamily="34" charset="0"/>
                        <a:buChar char="•"/>
                      </a:pPr>
                      <a:r>
                        <a:rPr lang="ru-RU" sz="1400" dirty="0" smtClean="0">
                          <a:solidFill>
                            <a:schemeClr val="tx1"/>
                          </a:solidFill>
                        </a:rPr>
                        <a:t>стаж работы:  </a:t>
                      </a:r>
                      <a:r>
                        <a:rPr lang="ru-RU" sz="1400" u="sng" dirty="0" smtClean="0">
                          <a:solidFill>
                            <a:schemeClr val="tx1"/>
                          </a:solidFill>
                        </a:rPr>
                        <a:t>не менее пяти лет стажа работы на </a:t>
                      </a:r>
                      <a:r>
                        <a:rPr lang="ru-RU" sz="1400" b="1" u="sng" dirty="0" smtClean="0">
                          <a:solidFill>
                            <a:schemeClr val="tx1"/>
                          </a:solidFill>
                        </a:rPr>
                        <a:t>руководящих должностях</a:t>
                      </a:r>
                      <a:r>
                        <a:rPr lang="ru-RU" sz="1400" u="sng" dirty="0" smtClean="0">
                          <a:solidFill>
                            <a:schemeClr val="tx1"/>
                          </a:solidFill>
                        </a:rPr>
                        <a:t> </a:t>
                      </a:r>
                      <a:r>
                        <a:rPr lang="ru-RU" sz="1400" dirty="0" smtClean="0">
                          <a:solidFill>
                            <a:schemeClr val="tx1"/>
                          </a:solidFill>
                        </a:rPr>
                        <a:t>(заместитель руководителя или заведующий структурным подразделением) </a:t>
                      </a:r>
                      <a:r>
                        <a:rPr lang="ru-RU" sz="1400" u="sng" dirty="0" smtClean="0">
                          <a:solidFill>
                            <a:schemeClr val="tx1"/>
                          </a:solidFill>
                        </a:rPr>
                        <a:t>в медицинской организации</a:t>
                      </a:r>
                      <a:r>
                        <a:rPr lang="ru-RU" sz="1400" dirty="0" smtClean="0">
                          <a:solidFill>
                            <a:schemeClr val="tx1"/>
                          </a:solidFill>
                        </a:rPr>
                        <a:t>.</a:t>
                      </a:r>
                    </a:p>
                    <a:p>
                      <a:endParaRPr lang="ru-RU"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2D9FC"/>
                    </a:solidFill>
                  </a:tcPr>
                </a:tc>
              </a:tr>
            </a:tbl>
          </a:graphicData>
        </a:graphic>
      </p:graphicFrame>
      <p:sp>
        <p:nvSpPr>
          <p:cNvPr id="7" name="Прямоугольник 6"/>
          <p:cNvSpPr/>
          <p:nvPr/>
        </p:nvSpPr>
        <p:spPr>
          <a:xfrm>
            <a:off x="32588" y="1628800"/>
            <a:ext cx="9078447" cy="369332"/>
          </a:xfrm>
          <a:prstGeom prst="rect">
            <a:avLst/>
          </a:prstGeom>
        </p:spPr>
        <p:txBody>
          <a:bodyPr wrap="none">
            <a:spAutoFit/>
          </a:bodyPr>
          <a:lstStyle/>
          <a:p>
            <a:pPr algn="ctr"/>
            <a:r>
              <a:rPr lang="ru-RU" b="1" dirty="0" smtClean="0"/>
              <a:t>Изменение квалификационных требований к руководителю </a:t>
            </a:r>
            <a:r>
              <a:rPr lang="ru-RU" b="1" dirty="0"/>
              <a:t>медицинской </a:t>
            </a:r>
            <a:r>
              <a:rPr lang="ru-RU" b="1" dirty="0" smtClean="0"/>
              <a:t>организации</a:t>
            </a:r>
            <a:endParaRPr lang="ru-RU" b="1" dirty="0"/>
          </a:p>
        </p:txBody>
      </p:sp>
    </p:spTree>
    <p:extLst>
      <p:ext uri="{BB962C8B-B14F-4D97-AF65-F5344CB8AC3E}">
        <p14:creationId xmlns:p14="http://schemas.microsoft.com/office/powerpoint/2010/main" val="1063897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проект изменений в Постановление Правительства РФ № 291 от 16.04.2012</a:t>
            </a:r>
          </a:p>
        </p:txBody>
      </p:sp>
      <p:sp>
        <p:nvSpPr>
          <p:cNvPr id="5" name="Прямоугольник 4"/>
          <p:cNvSpPr/>
          <p:nvPr/>
        </p:nvSpPr>
        <p:spPr>
          <a:xfrm>
            <a:off x="1691680" y="1628800"/>
            <a:ext cx="5966313" cy="646331"/>
          </a:xfrm>
          <a:prstGeom prst="rect">
            <a:avLst/>
          </a:prstGeom>
        </p:spPr>
        <p:txBody>
          <a:bodyPr wrap="none">
            <a:spAutoFit/>
          </a:bodyPr>
          <a:lstStyle/>
          <a:p>
            <a:pPr algn="ctr"/>
            <a:r>
              <a:rPr lang="ru-RU" b="1" dirty="0"/>
              <a:t>Руководители и заместители медицинских организаций, </a:t>
            </a:r>
            <a:endParaRPr lang="ru-RU" b="1" dirty="0" smtClean="0"/>
          </a:p>
          <a:p>
            <a:pPr algn="ctr"/>
            <a:r>
              <a:rPr lang="ru-RU" b="1" dirty="0" smtClean="0"/>
              <a:t>оказывающих </a:t>
            </a:r>
            <a:r>
              <a:rPr lang="ru-RU" b="1" dirty="0"/>
              <a:t>доврачебную помощь</a:t>
            </a:r>
          </a:p>
        </p:txBody>
      </p:sp>
      <p:sp>
        <p:nvSpPr>
          <p:cNvPr id="3" name="Объект 2"/>
          <p:cNvSpPr>
            <a:spLocks noGrp="1"/>
          </p:cNvSpPr>
          <p:nvPr>
            <p:ph idx="1"/>
          </p:nvPr>
        </p:nvSpPr>
        <p:spPr>
          <a:xfrm>
            <a:off x="457200" y="2492896"/>
            <a:ext cx="8229600" cy="3633267"/>
          </a:xfrm>
        </p:spPr>
        <p:txBody>
          <a:bodyPr>
            <a:normAutofit/>
          </a:bodyPr>
          <a:lstStyle/>
          <a:p>
            <a:r>
              <a:rPr lang="ru-RU" sz="2400" dirty="0" smtClean="0"/>
              <a:t>Высшее образование </a:t>
            </a:r>
            <a:r>
              <a:rPr lang="ru-RU" sz="2400" dirty="0"/>
              <a:t>(</a:t>
            </a:r>
            <a:r>
              <a:rPr lang="ru-RU" sz="2400" dirty="0" err="1"/>
              <a:t>бакалавриат</a:t>
            </a:r>
            <a:r>
              <a:rPr lang="ru-RU" sz="2400" dirty="0"/>
              <a:t>) по направлению подготовки </a:t>
            </a:r>
            <a:r>
              <a:rPr lang="ru-RU" sz="2400" u="sng" dirty="0"/>
              <a:t>"Сестринское дело"</a:t>
            </a:r>
            <a:r>
              <a:rPr lang="ru-RU" sz="2400" dirty="0"/>
              <a:t> или </a:t>
            </a:r>
            <a:r>
              <a:rPr lang="ru-RU" sz="2400" u="sng" dirty="0" smtClean="0"/>
              <a:t>среднее профессиональное образование </a:t>
            </a:r>
            <a:r>
              <a:rPr lang="ru-RU" sz="2400" dirty="0"/>
              <a:t>и </a:t>
            </a:r>
            <a:r>
              <a:rPr lang="ru-RU" sz="2400" dirty="0" smtClean="0"/>
              <a:t>свидетельство </a:t>
            </a:r>
            <a:r>
              <a:rPr lang="ru-RU" sz="2400" dirty="0"/>
              <a:t>об аккредитации специалиста или </a:t>
            </a:r>
            <a:r>
              <a:rPr lang="ru-RU" sz="2400" dirty="0" smtClean="0"/>
              <a:t>сертификат </a:t>
            </a:r>
            <a:r>
              <a:rPr lang="ru-RU" sz="2400" dirty="0"/>
              <a:t>специалиста по специальности, необходимой для выполнения заявленных </a:t>
            </a:r>
            <a:r>
              <a:rPr lang="ru-RU" sz="2400" dirty="0" smtClean="0"/>
              <a:t>работ.</a:t>
            </a:r>
          </a:p>
          <a:p>
            <a:r>
              <a:rPr lang="ru-RU" sz="2400" dirty="0" smtClean="0"/>
              <a:t>Стаж </a:t>
            </a:r>
            <a:r>
              <a:rPr lang="ru-RU" sz="2400" dirty="0"/>
              <a:t>работы: </a:t>
            </a:r>
            <a:r>
              <a:rPr lang="ru-RU" sz="2400" dirty="0" smtClean="0"/>
              <a:t>не менее 3х лет.</a:t>
            </a:r>
          </a:p>
          <a:p>
            <a:endParaRPr lang="ru-RU" dirty="0"/>
          </a:p>
        </p:txBody>
      </p:sp>
    </p:spTree>
    <p:extLst>
      <p:ext uri="{BB962C8B-B14F-4D97-AF65-F5344CB8AC3E}">
        <p14:creationId xmlns:p14="http://schemas.microsoft.com/office/powerpoint/2010/main" val="939758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проект изменений в Постановление Правительства РФ № 291 от 16.04.2012</a:t>
            </a:r>
          </a:p>
        </p:txBody>
      </p:sp>
      <p:sp>
        <p:nvSpPr>
          <p:cNvPr id="3" name="Объект 2"/>
          <p:cNvSpPr>
            <a:spLocks noGrp="1"/>
          </p:cNvSpPr>
          <p:nvPr>
            <p:ph idx="1"/>
          </p:nvPr>
        </p:nvSpPr>
        <p:spPr/>
        <p:txBody>
          <a:bodyPr>
            <a:normAutofit/>
          </a:bodyPr>
          <a:lstStyle/>
          <a:p>
            <a:pPr marL="0" indent="0" algn="ctr">
              <a:buNone/>
            </a:pPr>
            <a:r>
              <a:rPr lang="ru-RU" sz="2000" b="1" dirty="0" smtClean="0"/>
              <a:t>26 исключаемых видов </a:t>
            </a:r>
            <a:r>
              <a:rPr lang="ru-RU" sz="2000" b="1" dirty="0"/>
              <a:t>работ (услуг</a:t>
            </a:r>
            <a:r>
              <a:rPr lang="ru-RU" sz="2000" b="1" dirty="0" smtClean="0"/>
              <a:t>):</a:t>
            </a:r>
            <a:endParaRPr lang="ru-RU" sz="2000" b="1" dirty="0"/>
          </a:p>
          <a:p>
            <a:pPr marL="0" indent="0" algn="just">
              <a:buNone/>
            </a:pPr>
            <a:endParaRPr lang="ru-RU" sz="2000" b="1" dirty="0" smtClean="0"/>
          </a:p>
        </p:txBody>
      </p:sp>
      <p:graphicFrame>
        <p:nvGraphicFramePr>
          <p:cNvPr id="6" name="Таблица 5"/>
          <p:cNvGraphicFramePr>
            <a:graphicFrameLocks noGrp="1"/>
          </p:cNvGraphicFramePr>
          <p:nvPr>
            <p:extLst>
              <p:ext uri="{D42A27DB-BD31-4B8C-83A1-F6EECF244321}">
                <p14:modId xmlns:p14="http://schemas.microsoft.com/office/powerpoint/2010/main" val="826645801"/>
              </p:ext>
            </p:extLst>
          </p:nvPr>
        </p:nvGraphicFramePr>
        <p:xfrm>
          <a:off x="755576" y="2204864"/>
          <a:ext cx="7776863" cy="3920201"/>
        </p:xfrm>
        <a:graphic>
          <a:graphicData uri="http://schemas.openxmlformats.org/drawingml/2006/table">
            <a:tbl>
              <a:tblPr firstRow="1" firstCol="1" bandRow="1"/>
              <a:tblGrid>
                <a:gridCol w="1943606"/>
                <a:gridCol w="1944419"/>
                <a:gridCol w="1944419"/>
                <a:gridCol w="1944419"/>
              </a:tblGrid>
              <a:tr h="470452">
                <a:tc>
                  <a:txBody>
                    <a:bodyPr/>
                    <a:lstStyle/>
                    <a:p>
                      <a:pPr>
                        <a:lnSpc>
                          <a:spcPct val="115000"/>
                        </a:lnSpc>
                        <a:spcAft>
                          <a:spcPts val="0"/>
                        </a:spcAft>
                      </a:pPr>
                      <a:r>
                        <a:rPr lang="ru-RU" sz="1200" b="1" dirty="0">
                          <a:effectLst/>
                          <a:latin typeface="Times New Roman"/>
                          <a:ea typeface="Calibri"/>
                          <a:cs typeface="Times New Roman"/>
                        </a:rPr>
                        <a:t>"авиационной и космической медицине"</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"хирургии (абдоминальной)"</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"неотложной медицинской помощи"</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"сексологии"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52">
                <a:tc>
                  <a:txBody>
                    <a:bodyPr/>
                    <a:lstStyle/>
                    <a:p>
                      <a:pPr>
                        <a:lnSpc>
                          <a:spcPct val="115000"/>
                        </a:lnSpc>
                        <a:spcAft>
                          <a:spcPts val="0"/>
                        </a:spcAft>
                      </a:pPr>
                      <a:r>
                        <a:rPr lang="ru-RU" sz="1200" b="1">
                          <a:effectLst/>
                          <a:latin typeface="Times New Roman"/>
                          <a:ea typeface="Calibri"/>
                          <a:cs typeface="Times New Roman"/>
                        </a:rPr>
                        <a:t>"диабетологии"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"бактериологии"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"общей практике"</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"стоматологии профилактической"</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5678">
                <a:tc>
                  <a:txBody>
                    <a:bodyPr/>
                    <a:lstStyle/>
                    <a:p>
                      <a:pPr>
                        <a:lnSpc>
                          <a:spcPct val="115000"/>
                        </a:lnSpc>
                        <a:spcAft>
                          <a:spcPts val="0"/>
                        </a:spcAft>
                      </a:pPr>
                      <a:r>
                        <a:rPr lang="ru-RU" sz="1200" b="1">
                          <a:effectLst/>
                          <a:latin typeface="Times New Roman"/>
                          <a:ea typeface="Calibri"/>
                          <a:cs typeface="Times New Roman"/>
                        </a:rPr>
                        <a:t>"клинической микологии"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"гигиеническому воспитанию"</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"организации здравоохранения и общественному здоровью"</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"стоматологии общей практики"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52">
                <a:tc>
                  <a:txBody>
                    <a:bodyPr/>
                    <a:lstStyle/>
                    <a:p>
                      <a:pPr>
                        <a:lnSpc>
                          <a:spcPct val="115000"/>
                        </a:lnSpc>
                        <a:spcAft>
                          <a:spcPts val="0"/>
                        </a:spcAft>
                      </a:pPr>
                      <a:r>
                        <a:rPr lang="ru-RU" sz="1200" b="1">
                          <a:effectLst/>
                          <a:latin typeface="Times New Roman"/>
                          <a:ea typeface="Calibri"/>
                          <a:cs typeface="Times New Roman"/>
                        </a:rPr>
                        <a:t>"лабораторной микологии"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"дезинфектологии"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"организации сестринского дела"</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"энтомологии"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52">
                <a:tc>
                  <a:txBody>
                    <a:bodyPr/>
                    <a:lstStyle/>
                    <a:p>
                      <a:pPr>
                        <a:lnSpc>
                          <a:spcPct val="115000"/>
                        </a:lnSpc>
                        <a:spcAft>
                          <a:spcPts val="0"/>
                        </a:spcAft>
                      </a:pPr>
                      <a:r>
                        <a:rPr lang="ru-RU" sz="1200" b="1">
                          <a:effectLst/>
                          <a:latin typeface="Times New Roman"/>
                          <a:ea typeface="Calibri"/>
                          <a:cs typeface="Times New Roman"/>
                        </a:rPr>
                        <a:t>"лабораторному делу"</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"медицинской статистике"</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"управлению сестринской деятельностью"</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"экспертизе качества медицинской помощи"</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5678">
                <a:tc>
                  <a:txBody>
                    <a:bodyPr/>
                    <a:lstStyle/>
                    <a:p>
                      <a:pPr>
                        <a:lnSpc>
                          <a:spcPct val="115000"/>
                        </a:lnSpc>
                        <a:spcAft>
                          <a:spcPts val="0"/>
                        </a:spcAft>
                      </a:pPr>
                      <a:r>
                        <a:rPr lang="ru-RU" sz="1200" b="1">
                          <a:effectLst/>
                          <a:latin typeface="Times New Roman"/>
                          <a:ea typeface="Calibri"/>
                          <a:cs typeface="Times New Roman"/>
                        </a:rPr>
                        <a:t>"генетике"</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"наркологии"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"санитарно-гигиеническим лабораторным исследованиям"</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dirty="0">
                          <a:effectLst/>
                          <a:latin typeface="Times New Roman"/>
                          <a:ea typeface="Calibri"/>
                          <a:cs typeface="Times New Roman"/>
                        </a:rPr>
                        <a:t>"лечебная физкультура и спортивная медицина"</a:t>
                      </a:r>
                      <a:endParaRPr lang="ru-RU"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5226">
                <a:tc>
                  <a:txBody>
                    <a:bodyPr/>
                    <a:lstStyle/>
                    <a:p>
                      <a:pPr>
                        <a:lnSpc>
                          <a:spcPct val="115000"/>
                        </a:lnSpc>
                        <a:spcAft>
                          <a:spcPts val="0"/>
                        </a:spcAft>
                      </a:pPr>
                      <a:r>
                        <a:rPr lang="ru-RU" sz="1200" b="1">
                          <a:effectLst/>
                          <a:latin typeface="Times New Roman"/>
                          <a:ea typeface="Calibri"/>
                          <a:cs typeface="Times New Roman"/>
                        </a:rPr>
                        <a:t>"реаниматологии"</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b="1">
                          <a:effectLst/>
                          <a:latin typeface="Times New Roman"/>
                          <a:ea typeface="Calibri"/>
                          <a:cs typeface="Times New Roman"/>
                        </a:rPr>
                        <a:t>"операционному делу"</a:t>
                      </a:r>
                      <a:endParaRPr lang="ru-RU" sz="1100" b="1">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42759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проект изменений в Постановление Правительства РФ № 291 от 16.04.2012</a:t>
            </a:r>
          </a:p>
        </p:txBody>
      </p:sp>
      <p:sp>
        <p:nvSpPr>
          <p:cNvPr id="5" name="Объект 4"/>
          <p:cNvSpPr>
            <a:spLocks noGrp="1"/>
          </p:cNvSpPr>
          <p:nvPr>
            <p:ph idx="1"/>
          </p:nvPr>
        </p:nvSpPr>
        <p:spPr/>
        <p:txBody>
          <a:bodyPr>
            <a:normAutofit lnSpcReduction="10000"/>
          </a:bodyPr>
          <a:lstStyle/>
          <a:p>
            <a:pPr marL="0" indent="0" algn="ctr">
              <a:buNone/>
            </a:pPr>
            <a:r>
              <a:rPr lang="ru-RU" b="1" dirty="0" smtClean="0"/>
              <a:t>Новые виды работ (услуг):</a:t>
            </a:r>
          </a:p>
          <a:p>
            <a:r>
              <a:rPr lang="ru-RU" dirty="0" smtClean="0"/>
              <a:t>лечебная физкультура</a:t>
            </a:r>
          </a:p>
          <a:p>
            <a:r>
              <a:rPr lang="ru-RU" dirty="0"/>
              <a:t>с</a:t>
            </a:r>
            <a:r>
              <a:rPr lang="ru-RU" dirty="0" smtClean="0"/>
              <a:t>портивная медицина</a:t>
            </a:r>
          </a:p>
          <a:p>
            <a:r>
              <a:rPr lang="ru-RU" dirty="0" smtClean="0"/>
              <a:t>медицинское освидетельствование </a:t>
            </a:r>
            <a:r>
              <a:rPr lang="ru-RU" dirty="0"/>
              <a:t>авиационного </a:t>
            </a:r>
            <a:r>
              <a:rPr lang="ru-RU" dirty="0" smtClean="0"/>
              <a:t>персонала</a:t>
            </a:r>
          </a:p>
          <a:p>
            <a:r>
              <a:rPr lang="ru-RU" dirty="0" smtClean="0"/>
              <a:t>медицинское освидетельствование </a:t>
            </a:r>
            <a:r>
              <a:rPr lang="ru-RU" dirty="0"/>
              <a:t>космонавтов, </a:t>
            </a:r>
            <a:r>
              <a:rPr lang="ru-RU" dirty="0" smtClean="0"/>
              <a:t>медицинское обеспечение </a:t>
            </a:r>
            <a:r>
              <a:rPr lang="ru-RU" dirty="0"/>
              <a:t>космонавтов и их </a:t>
            </a:r>
            <a:r>
              <a:rPr lang="ru-RU" dirty="0" smtClean="0"/>
              <a:t>реабилитация </a:t>
            </a:r>
            <a:r>
              <a:rPr lang="ru-RU" dirty="0"/>
              <a:t>после выполнения космических полетов</a:t>
            </a:r>
            <a:endParaRPr lang="ru-RU" dirty="0" smtClean="0"/>
          </a:p>
          <a:p>
            <a:endParaRPr lang="ru-RU" dirty="0" smtClean="0"/>
          </a:p>
          <a:p>
            <a:endParaRPr lang="ru-RU" dirty="0"/>
          </a:p>
        </p:txBody>
      </p:sp>
    </p:spTree>
    <p:extLst>
      <p:ext uri="{BB962C8B-B14F-4D97-AF65-F5344CB8AC3E}">
        <p14:creationId xmlns:p14="http://schemas.microsoft.com/office/powerpoint/2010/main" val="527110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проект изменений в Постановление Правительства РФ № 291 от 16.04.2012</a:t>
            </a:r>
          </a:p>
        </p:txBody>
      </p:sp>
      <p:sp>
        <p:nvSpPr>
          <p:cNvPr id="3" name="Объект 2"/>
          <p:cNvSpPr>
            <a:spLocks noGrp="1"/>
          </p:cNvSpPr>
          <p:nvPr>
            <p:ph idx="1"/>
          </p:nvPr>
        </p:nvSpPr>
        <p:spPr>
          <a:xfrm>
            <a:off x="457200" y="1340768"/>
            <a:ext cx="8229600" cy="4785395"/>
          </a:xfrm>
        </p:spPr>
        <p:txBody>
          <a:bodyPr>
            <a:normAutofit/>
          </a:bodyPr>
          <a:lstStyle/>
          <a:p>
            <a:pPr marL="0" indent="0" algn="ctr">
              <a:buNone/>
            </a:pPr>
            <a:r>
              <a:rPr lang="ru-RU" sz="2800" b="1" dirty="0" smtClean="0"/>
              <a:t>Изменения в наименовании видов работ (услуг)</a:t>
            </a:r>
          </a:p>
          <a:p>
            <a:pPr marL="0" indent="0" algn="just">
              <a:buNone/>
            </a:pPr>
            <a:endParaRPr lang="ru-RU" sz="2800" b="1" dirty="0"/>
          </a:p>
        </p:txBody>
      </p:sp>
      <p:graphicFrame>
        <p:nvGraphicFramePr>
          <p:cNvPr id="4" name="Таблица 3"/>
          <p:cNvGraphicFramePr>
            <a:graphicFrameLocks noGrp="1"/>
          </p:cNvGraphicFramePr>
          <p:nvPr>
            <p:extLst>
              <p:ext uri="{D42A27DB-BD31-4B8C-83A1-F6EECF244321}">
                <p14:modId xmlns:p14="http://schemas.microsoft.com/office/powerpoint/2010/main" val="3474838224"/>
              </p:ext>
            </p:extLst>
          </p:nvPr>
        </p:nvGraphicFramePr>
        <p:xfrm>
          <a:off x="827584" y="1772816"/>
          <a:ext cx="7488832" cy="4927092"/>
        </p:xfrm>
        <a:graphic>
          <a:graphicData uri="http://schemas.openxmlformats.org/drawingml/2006/table">
            <a:tbl>
              <a:tblPr firstRow="1" firstCol="1" bandRow="1"/>
              <a:tblGrid>
                <a:gridCol w="3744025"/>
                <a:gridCol w="3744807"/>
              </a:tblGrid>
              <a:tr h="175315">
                <a:tc>
                  <a:txBody>
                    <a:bodyPr/>
                    <a:lstStyle/>
                    <a:p>
                      <a:pPr algn="ctr">
                        <a:lnSpc>
                          <a:spcPct val="115000"/>
                        </a:lnSpc>
                        <a:spcAft>
                          <a:spcPts val="0"/>
                        </a:spcAft>
                      </a:pPr>
                      <a:r>
                        <a:rPr lang="ru-RU" sz="1100" b="1" dirty="0">
                          <a:effectLst/>
                          <a:latin typeface="Times New Roman"/>
                          <a:ea typeface="Calibri"/>
                          <a:cs typeface="Times New Roman"/>
                        </a:rPr>
                        <a:t>В настоящее время</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100" b="1">
                          <a:effectLst/>
                          <a:latin typeface="Times New Roman"/>
                          <a:ea typeface="Calibri"/>
                          <a:cs typeface="Times New Roman"/>
                        </a:rPr>
                        <a:t>Планируемые изменения</a:t>
                      </a:r>
                      <a:endParaRPr lang="ru-RU" sz="1100" b="1">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617">
                <a:tc>
                  <a:txBody>
                    <a:bodyPr/>
                    <a:lstStyle/>
                    <a:p>
                      <a:pPr>
                        <a:lnSpc>
                          <a:spcPct val="115000"/>
                        </a:lnSpc>
                        <a:spcAft>
                          <a:spcPts val="0"/>
                        </a:spcAft>
                      </a:pPr>
                      <a:r>
                        <a:rPr lang="ru-RU" sz="1100" b="1" dirty="0">
                          <a:effectLst/>
                          <a:latin typeface="Times New Roman"/>
                          <a:ea typeface="Calibri"/>
                          <a:cs typeface="Times New Roman"/>
                        </a:rPr>
                        <a:t>судебно-медицинской экспертизе и обследованию потерпевших, обвиняемых и других лиц</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dirty="0">
                          <a:effectLst/>
                          <a:latin typeface="Times New Roman"/>
                          <a:ea typeface="Calibri"/>
                          <a:cs typeface="Times New Roman"/>
                        </a:rPr>
                        <a:t>"судебно-медицинской экспертизе и обследованию потерпевших, обвиняемых и других лиц и по материалам дела"</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768">
                <a:tc>
                  <a:txBody>
                    <a:bodyPr/>
                    <a:lstStyle/>
                    <a:p>
                      <a:pPr>
                        <a:lnSpc>
                          <a:spcPct val="115000"/>
                        </a:lnSpc>
                        <a:spcAft>
                          <a:spcPts val="0"/>
                        </a:spcAft>
                      </a:pPr>
                      <a:r>
                        <a:rPr lang="ru-RU" sz="1100" b="1" dirty="0">
                          <a:effectLst/>
                          <a:latin typeface="Times New Roman"/>
                          <a:ea typeface="Calibri"/>
                          <a:cs typeface="Times New Roman"/>
                        </a:rPr>
                        <a:t>судебно-медицинской экспертизе и исследованию трупа</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dirty="0">
                          <a:effectLst/>
                          <a:latin typeface="Times New Roman"/>
                          <a:ea typeface="Calibri"/>
                          <a:cs typeface="Times New Roman"/>
                        </a:rPr>
                        <a:t>"судебно-медицинской экспертизе и исследованию трупа и по материалам делам, исключение спектрографической и судебно-цитологической экспертиз"</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768">
                <a:tc>
                  <a:txBody>
                    <a:bodyPr/>
                    <a:lstStyle/>
                    <a:p>
                      <a:pPr>
                        <a:lnSpc>
                          <a:spcPct val="115000"/>
                        </a:lnSpc>
                        <a:spcAft>
                          <a:spcPts val="0"/>
                        </a:spcAft>
                      </a:pPr>
                      <a:r>
                        <a:rPr lang="ru-RU" sz="1100" b="1">
                          <a:effectLst/>
                          <a:latin typeface="Times New Roman"/>
                          <a:ea typeface="Calibri"/>
                          <a:cs typeface="Times New Roman"/>
                        </a:rPr>
                        <a:t>комплексной амбулаторной судебно-психиатрической экспертизе</a:t>
                      </a:r>
                      <a:endParaRPr lang="ru-RU" sz="1100" b="1">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dirty="0">
                          <a:effectLst/>
                          <a:latin typeface="Times New Roman"/>
                          <a:ea typeface="Calibri"/>
                          <a:cs typeface="Times New Roman"/>
                        </a:rPr>
                        <a:t>"комплексной амбулаторной судебно-психиатрической экспертизе (живых лиц и заочной, в том числе посмертной, по медицинским документам и иным материалам)"</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9617">
                <a:tc>
                  <a:txBody>
                    <a:bodyPr/>
                    <a:lstStyle/>
                    <a:p>
                      <a:pPr>
                        <a:lnSpc>
                          <a:spcPct val="115000"/>
                        </a:lnSpc>
                        <a:spcAft>
                          <a:spcPts val="0"/>
                        </a:spcAft>
                      </a:pPr>
                      <a:r>
                        <a:rPr lang="ru-RU" sz="1100" b="1">
                          <a:effectLst/>
                          <a:latin typeface="Times New Roman"/>
                          <a:ea typeface="Calibri"/>
                          <a:cs typeface="Times New Roman"/>
                        </a:rPr>
                        <a:t>комплексной стационарной судебно-психиатрической экспертизе (психолого-психиатрической, сексолого-психиатрической)</a:t>
                      </a:r>
                      <a:endParaRPr lang="ru-RU" sz="1100" b="1">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dirty="0">
                          <a:effectLst/>
                          <a:latin typeface="Times New Roman"/>
                          <a:ea typeface="Calibri"/>
                          <a:cs typeface="Times New Roman"/>
                        </a:rPr>
                        <a:t>"комплексной стационарной судебно-психиатрической экспертизе, в том числе психолого-психиатрической, </a:t>
                      </a:r>
                      <a:r>
                        <a:rPr lang="ru-RU" sz="1100" b="1" dirty="0" err="1">
                          <a:effectLst/>
                          <a:latin typeface="Times New Roman"/>
                          <a:ea typeface="Calibri"/>
                          <a:cs typeface="Times New Roman"/>
                        </a:rPr>
                        <a:t>сексолого</a:t>
                      </a:r>
                      <a:r>
                        <a:rPr lang="ru-RU" sz="1100" b="1" dirty="0">
                          <a:effectLst/>
                          <a:latin typeface="Times New Roman"/>
                          <a:ea typeface="Calibri"/>
                          <a:cs typeface="Times New Roman"/>
                        </a:rPr>
                        <a:t>-психиатрической"</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98221">
                <a:tc>
                  <a:txBody>
                    <a:bodyPr/>
                    <a:lstStyle/>
                    <a:p>
                      <a:pPr>
                        <a:lnSpc>
                          <a:spcPct val="115000"/>
                        </a:lnSpc>
                        <a:spcAft>
                          <a:spcPts val="0"/>
                        </a:spcAft>
                      </a:pPr>
                      <a:r>
                        <a:rPr lang="ru-RU" sz="1100" b="1">
                          <a:effectLst/>
                          <a:latin typeface="Times New Roman"/>
                          <a:ea typeface="Calibri"/>
                          <a:cs typeface="Times New Roman"/>
                        </a:rPr>
                        <a:t>медицинскому освидетельствованию на наличие инфекционных заболеваний, представляющих опасность для окружающих и являющихся основанием для отказа иностранным гражданам и лицам без гражданства в выдаче либо аннулировании разрешения на временное проживание, или вида на жительство, или разрешения на работу в Российской Федерации</a:t>
                      </a:r>
                      <a:endParaRPr lang="ru-RU" sz="1100" b="1">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dirty="0">
                          <a:effectLst/>
                          <a:latin typeface="Times New Roman"/>
                          <a:ea typeface="Calibri"/>
                          <a:cs typeface="Times New Roman"/>
                        </a:rPr>
                        <a:t>"медицинскому освидетельствованию на наличие инфекционных заболеваний, представляющих опасность для окружающих и являющихся основанием для отказа в выдаче либо аннулирования разрешения на временное проживание иностранных граждан и лиц без гражданства, или вида на жительство, или патента, или разрешения на работу в Российской Федерации"</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768">
                <a:tc>
                  <a:txBody>
                    <a:bodyPr/>
                    <a:lstStyle/>
                    <a:p>
                      <a:pPr>
                        <a:lnSpc>
                          <a:spcPct val="115000"/>
                        </a:lnSpc>
                        <a:spcAft>
                          <a:spcPts val="0"/>
                        </a:spcAft>
                      </a:pPr>
                      <a:r>
                        <a:rPr lang="ru-RU" sz="1100" b="1">
                          <a:effectLst/>
                          <a:latin typeface="Times New Roman"/>
                          <a:ea typeface="Calibri"/>
                          <a:cs typeface="Times New Roman"/>
                        </a:rPr>
                        <a:t>медицинскому освидетельствованию на наличие медицинских противопоказаний к управлению транспортным средством</a:t>
                      </a:r>
                      <a:endParaRPr lang="ru-RU" sz="1100" b="1">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b="1" dirty="0">
                          <a:effectLst/>
                          <a:latin typeface="Times New Roman"/>
                          <a:ea typeface="Calibri"/>
                          <a:cs typeface="Times New Roman"/>
                        </a:rPr>
                        <a:t>"медицинскому освидетельствованию на наличие медицинских противопоказаний, медицинских показаний или медицинских ограничений к управлению транспортными средствами"</a:t>
                      </a:r>
                      <a:endParaRPr lang="ru-RU" sz="1100" b="1"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74325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проект изменений в Постановление Правительства РФ № 291 от 16.04.2012</a:t>
            </a:r>
          </a:p>
        </p:txBody>
      </p:sp>
      <p:sp>
        <p:nvSpPr>
          <p:cNvPr id="3" name="Прямоугольник 2"/>
          <p:cNvSpPr/>
          <p:nvPr/>
        </p:nvSpPr>
        <p:spPr>
          <a:xfrm>
            <a:off x="720617" y="1772816"/>
            <a:ext cx="8064896" cy="3785652"/>
          </a:xfrm>
          <a:prstGeom prst="rect">
            <a:avLst/>
          </a:prstGeom>
        </p:spPr>
        <p:txBody>
          <a:bodyPr wrap="square">
            <a:spAutoFit/>
          </a:bodyPr>
          <a:lstStyle/>
          <a:p>
            <a:pPr algn="ctr"/>
            <a:r>
              <a:rPr lang="ru-RU" sz="2000" u="sng" dirty="0"/>
              <a:t>Введены дополнительные документы, обязательные к предоставлению с заявлением:</a:t>
            </a:r>
            <a:endParaRPr lang="ru-RU" sz="2000" dirty="0"/>
          </a:p>
          <a:p>
            <a:pPr algn="just"/>
            <a:r>
              <a:rPr lang="ru-RU" sz="2000" dirty="0"/>
              <a:t>- копии трудовых договоров, заключенных с </a:t>
            </a:r>
            <a:r>
              <a:rPr lang="ru-RU" sz="2000" u="sng" dirty="0"/>
              <a:t>работниками, имеющими образование, предусмотренное квалификационными требованиями </a:t>
            </a:r>
            <a:r>
              <a:rPr lang="ru-RU" sz="2000" dirty="0"/>
              <a:t>к медицинским и фармацевтическим работникам, необходимое для выполнения заявленных соискателем лицензии работ (услуг); </a:t>
            </a:r>
          </a:p>
          <a:p>
            <a:pPr algn="just"/>
            <a:r>
              <a:rPr lang="ru-RU" sz="2000" dirty="0"/>
              <a:t>- копии </a:t>
            </a:r>
            <a:r>
              <a:rPr lang="ru-RU" sz="2000" u="sng" dirty="0"/>
              <a:t>документов, подтверждающих структуру и штатное расписание </a:t>
            </a:r>
            <a:r>
              <a:rPr lang="ru-RU" sz="2000" dirty="0"/>
              <a:t>(для медицинских организаций и иных организаций, осуществляющих медицинскую деятельность);</a:t>
            </a:r>
          </a:p>
          <a:p>
            <a:pPr algn="just"/>
            <a:r>
              <a:rPr lang="ru-RU" sz="2000" dirty="0"/>
              <a:t>- копию документа, утверждающего </a:t>
            </a:r>
            <a:r>
              <a:rPr lang="ru-RU" sz="2000" u="sng" dirty="0"/>
              <a:t>порядок осуществления внутреннего контроля качества и безопасности медицинской деятельности.</a:t>
            </a:r>
          </a:p>
        </p:txBody>
      </p:sp>
    </p:spTree>
    <p:extLst>
      <p:ext uri="{BB962C8B-B14F-4D97-AF65-F5344CB8AC3E}">
        <p14:creationId xmlns:p14="http://schemas.microsoft.com/office/powerpoint/2010/main" val="2585133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проект изменений в Постановление Правительства РФ № 291 от 16.04.2012</a:t>
            </a:r>
          </a:p>
        </p:txBody>
      </p:sp>
      <p:graphicFrame>
        <p:nvGraphicFramePr>
          <p:cNvPr id="5" name="Объект 4"/>
          <p:cNvGraphicFramePr>
            <a:graphicFrameLocks noGrp="1"/>
          </p:cNvGraphicFramePr>
          <p:nvPr>
            <p:ph idx="1"/>
            <p:extLst>
              <p:ext uri="{D42A27DB-BD31-4B8C-83A1-F6EECF244321}">
                <p14:modId xmlns:p14="http://schemas.microsoft.com/office/powerpoint/2010/main" val="3342640909"/>
              </p:ext>
            </p:extLst>
          </p:nvPr>
        </p:nvGraphicFramePr>
        <p:xfrm>
          <a:off x="899592" y="1916832"/>
          <a:ext cx="7488831" cy="4392488"/>
        </p:xfrm>
        <a:graphic>
          <a:graphicData uri="http://schemas.openxmlformats.org/drawingml/2006/table">
            <a:tbl>
              <a:tblPr firstRow="1" firstCol="1" bandRow="1"/>
              <a:tblGrid>
                <a:gridCol w="3744024"/>
                <a:gridCol w="3744807"/>
              </a:tblGrid>
              <a:tr h="439249">
                <a:tc>
                  <a:txBody>
                    <a:bodyPr/>
                    <a:lstStyle/>
                    <a:p>
                      <a:pPr algn="ctr">
                        <a:lnSpc>
                          <a:spcPct val="115000"/>
                        </a:lnSpc>
                        <a:spcAft>
                          <a:spcPts val="0"/>
                        </a:spcAft>
                      </a:pPr>
                      <a:r>
                        <a:rPr lang="ru-RU" sz="1400" b="1" dirty="0">
                          <a:effectLst/>
                          <a:latin typeface="Times New Roman"/>
                          <a:ea typeface="Calibri"/>
                          <a:cs typeface="Times New Roman"/>
                        </a:rPr>
                        <a:t>В настоящее время</a:t>
                      </a:r>
                      <a:endParaRPr lang="ru-RU" sz="1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effectLst/>
                          <a:latin typeface="Times New Roman"/>
                          <a:ea typeface="Calibri"/>
                          <a:cs typeface="Times New Roman"/>
                        </a:rPr>
                        <a:t>Планируемые изменения</a:t>
                      </a:r>
                      <a:endParaRPr lang="ru-RU" sz="1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3239">
                <a:tc>
                  <a:txBody>
                    <a:bodyPr/>
                    <a:lstStyle/>
                    <a:p>
                      <a:pPr>
                        <a:lnSpc>
                          <a:spcPct val="115000"/>
                        </a:lnSpc>
                        <a:spcAft>
                          <a:spcPts val="0"/>
                        </a:spcAft>
                      </a:pPr>
                      <a:r>
                        <a:rPr lang="ru-RU" sz="1800" dirty="0">
                          <a:effectLst/>
                          <a:latin typeface="Times New Roman"/>
                          <a:ea typeface="Calibri"/>
                          <a:cs typeface="Times New Roman"/>
                        </a:rPr>
                        <a:t>наличие заключивших с соискателем лицензии трудовые договоры работников, имеющих </a:t>
                      </a:r>
                      <a:r>
                        <a:rPr lang="ru-RU" sz="1800" u="sng" dirty="0">
                          <a:effectLst/>
                          <a:latin typeface="Times New Roman"/>
                          <a:ea typeface="Calibri"/>
                          <a:cs typeface="Times New Roman"/>
                        </a:rPr>
                        <a:t>среднее, высшее, послевузовское и (или) дополнительное медицинское или иное необходимое для выполнения заявленных работ (услуг) профессиональное образование</a:t>
                      </a:r>
                      <a:r>
                        <a:rPr lang="ru-RU" sz="1800" dirty="0">
                          <a:effectLst/>
                          <a:latin typeface="Times New Roman"/>
                          <a:ea typeface="Calibri"/>
                          <a:cs typeface="Times New Roman"/>
                        </a:rPr>
                        <a:t> и сертификат специалиста (для специалистов с медицинским образованием);</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dirty="0">
                          <a:effectLst/>
                          <a:latin typeface="Times New Roman"/>
                          <a:ea typeface="Calibri"/>
                          <a:cs typeface="Times New Roman"/>
                        </a:rPr>
                        <a:t>наличие у соискателя лицензии работников, заключивших с ним трудовые договоры, имеющих образование, </a:t>
                      </a:r>
                      <a:r>
                        <a:rPr lang="ru-RU" sz="1800" b="1" u="sng" dirty="0">
                          <a:effectLst/>
                          <a:latin typeface="Times New Roman"/>
                          <a:ea typeface="Calibri"/>
                          <a:cs typeface="Times New Roman"/>
                        </a:rPr>
                        <a:t>предусмотренное квалификационными требованиями </a:t>
                      </a:r>
                      <a:r>
                        <a:rPr lang="ru-RU" sz="1800" u="none" dirty="0">
                          <a:effectLst/>
                          <a:latin typeface="Times New Roman"/>
                          <a:ea typeface="Calibri"/>
                          <a:cs typeface="Times New Roman"/>
                        </a:rPr>
                        <a:t>к</a:t>
                      </a:r>
                      <a:r>
                        <a:rPr lang="ru-RU" sz="1800" dirty="0">
                          <a:effectLst/>
                          <a:latin typeface="Times New Roman"/>
                          <a:ea typeface="Calibri"/>
                          <a:cs typeface="Times New Roman"/>
                        </a:rPr>
                        <a:t> медицинским и фармацевтическим работникам, необходимое для выполнения заявленных соискателем лицензии работ (услуг), и свидетельства об аккредитации специалиста или сертификата специалиста;</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60530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b="1" dirty="0" smtClean="0"/>
              <a:t>приказ </a:t>
            </a:r>
            <a:r>
              <a:rPr lang="ru-RU" sz="1800" b="1" dirty="0"/>
              <a:t>Минздрава России от 08.10.2015 </a:t>
            </a:r>
            <a:r>
              <a:rPr lang="ru-RU" sz="1800" b="1" dirty="0" smtClean="0"/>
              <a:t>№ </a:t>
            </a:r>
            <a:r>
              <a:rPr lang="ru-RU" sz="1800" b="1" dirty="0"/>
              <a:t>707н </a:t>
            </a:r>
            <a:r>
              <a:rPr lang="ru-RU" sz="1800" b="1" dirty="0" smtClean="0"/>
              <a:t/>
            </a:r>
            <a:br>
              <a:rPr lang="ru-RU" sz="1800" b="1" dirty="0" smtClean="0"/>
            </a:br>
            <a:r>
              <a:rPr lang="ru-RU" sz="1800" b="1" dirty="0" smtClean="0"/>
              <a:t>"</a:t>
            </a:r>
            <a:r>
              <a:rPr lang="ru-RU" sz="1800" b="1" dirty="0"/>
              <a:t>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a:t>
            </a:r>
          </a:p>
        </p:txBody>
      </p:sp>
      <p:graphicFrame>
        <p:nvGraphicFramePr>
          <p:cNvPr id="4" name="Объект 3"/>
          <p:cNvGraphicFramePr>
            <a:graphicFrameLocks noGrp="1"/>
          </p:cNvGraphicFramePr>
          <p:nvPr>
            <p:ph idx="1"/>
          </p:nvPr>
        </p:nvGraphicFramePr>
        <p:xfrm>
          <a:off x="1681247" y="1600200"/>
          <a:ext cx="5781505" cy="4525963"/>
        </p:xfrm>
        <a:graphic>
          <a:graphicData uri="http://schemas.openxmlformats.org/drawingml/2006/table">
            <a:tbl>
              <a:tblPr/>
              <a:tblGrid>
                <a:gridCol w="1387824"/>
                <a:gridCol w="4393681"/>
              </a:tblGrid>
              <a:tr h="352115">
                <a:tc gridSpan="2">
                  <a:txBody>
                    <a:bodyPr/>
                    <a:lstStyle/>
                    <a:p>
                      <a:pPr algn="ctr">
                        <a:lnSpc>
                          <a:spcPct val="115000"/>
                        </a:lnSpc>
                        <a:spcAft>
                          <a:spcPts val="0"/>
                        </a:spcAft>
                      </a:pPr>
                      <a:r>
                        <a:rPr lang="ru-RU" sz="1300">
                          <a:effectLst/>
                          <a:latin typeface="Times New Roman"/>
                          <a:ea typeface="Calibri"/>
                          <a:cs typeface="Times New Roman"/>
                        </a:rPr>
                        <a:t>Специальность "Акушерство и гинекология"</a:t>
                      </a:r>
                      <a:endParaRPr lang="ru-RU" sz="100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813013">
                <a:tc>
                  <a:txBody>
                    <a:bodyPr/>
                    <a:lstStyle/>
                    <a:p>
                      <a:pPr algn="just">
                        <a:lnSpc>
                          <a:spcPct val="115000"/>
                        </a:lnSpc>
                        <a:spcAft>
                          <a:spcPts val="0"/>
                        </a:spcAft>
                      </a:pPr>
                      <a:r>
                        <a:rPr lang="ru-RU" sz="1300">
                          <a:effectLst/>
                          <a:latin typeface="Times New Roman"/>
                          <a:ea typeface="Calibri"/>
                          <a:cs typeface="Times New Roman"/>
                        </a:rPr>
                        <a:t>Уровень профессионального образования</a:t>
                      </a:r>
                      <a:endParaRPr lang="ru-RU" sz="100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300">
                          <a:effectLst/>
                          <a:latin typeface="Times New Roman"/>
                          <a:ea typeface="Calibri"/>
                          <a:cs typeface="Times New Roman"/>
                        </a:rPr>
                        <a:t>Высшее образование - специалитет по одной из специальностей: "Лечебное дело", "Педиатрия"</a:t>
                      </a:r>
                      <a:endParaRPr lang="ru-RU" sz="100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2564">
                <a:tc>
                  <a:txBody>
                    <a:bodyPr/>
                    <a:lstStyle/>
                    <a:p>
                      <a:pPr>
                        <a:lnSpc>
                          <a:spcPct val="115000"/>
                        </a:lnSpc>
                        <a:spcAft>
                          <a:spcPts val="0"/>
                        </a:spcAft>
                      </a:pPr>
                      <a:r>
                        <a:rPr lang="ru-RU" sz="1300">
                          <a:effectLst/>
                          <a:latin typeface="Times New Roman"/>
                          <a:ea typeface="Calibri"/>
                          <a:cs typeface="Times New Roman"/>
                        </a:rPr>
                        <a:t> </a:t>
                      </a:r>
                      <a:endParaRPr lang="ru-RU" sz="100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300">
                          <a:effectLst/>
                          <a:latin typeface="Times New Roman"/>
                          <a:ea typeface="Calibri"/>
                          <a:cs typeface="Times New Roman"/>
                        </a:rPr>
                        <a:t>Подготовка в интернатуре/ординатуре по специальности "Акушерство и гинекология"</a:t>
                      </a:r>
                      <a:endParaRPr lang="ru-RU" sz="100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3013">
                <a:tc>
                  <a:txBody>
                    <a:bodyPr/>
                    <a:lstStyle/>
                    <a:p>
                      <a:pPr algn="just">
                        <a:lnSpc>
                          <a:spcPct val="115000"/>
                        </a:lnSpc>
                        <a:spcAft>
                          <a:spcPts val="0"/>
                        </a:spcAft>
                      </a:pPr>
                      <a:r>
                        <a:rPr lang="ru-RU" sz="1300">
                          <a:effectLst/>
                          <a:latin typeface="Times New Roman"/>
                          <a:ea typeface="Calibri"/>
                          <a:cs typeface="Times New Roman"/>
                        </a:rPr>
                        <a:t>Дополнительное профессиональное образование</a:t>
                      </a:r>
                      <a:endParaRPr lang="ru-RU" sz="100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300">
                          <a:effectLst/>
                          <a:latin typeface="Times New Roman"/>
                          <a:ea typeface="Calibri"/>
                          <a:cs typeface="Times New Roman"/>
                        </a:rPr>
                        <a:t>Повышение квалификации не реже одного раза в 5 лет в течение всей трудовой деятельности</a:t>
                      </a:r>
                      <a:endParaRPr lang="ru-RU" sz="100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5258">
                <a:tc>
                  <a:txBody>
                    <a:bodyPr/>
                    <a:lstStyle/>
                    <a:p>
                      <a:pPr algn="just">
                        <a:lnSpc>
                          <a:spcPct val="115000"/>
                        </a:lnSpc>
                        <a:spcAft>
                          <a:spcPts val="0"/>
                        </a:spcAft>
                      </a:pPr>
                      <a:r>
                        <a:rPr lang="ru-RU" sz="1300">
                          <a:effectLst/>
                          <a:latin typeface="Times New Roman"/>
                          <a:ea typeface="Calibri"/>
                          <a:cs typeface="Times New Roman"/>
                        </a:rPr>
                        <a:t>Должности</a:t>
                      </a:r>
                      <a:endParaRPr lang="ru-RU" sz="100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300" dirty="0">
                          <a:effectLst/>
                          <a:latin typeface="Times New Roman"/>
                          <a:ea typeface="Calibri"/>
                          <a:cs typeface="Times New Roman"/>
                        </a:rPr>
                        <a:t>Врач-акушер-гинеколог; врач-акушер-гинеколог цехового врачебного участка; заведующий (начальник) структурного подразделения (отдела, отделения, лаборатории, кабинета, отряда и другое) медицинской организации - врач-акушер-гинеколог; врач приемного отделения (в специализированной медицинской организации или при наличии в медицинской организации соответствующего специализированного структурного подразделения)</a:t>
                      </a:r>
                      <a:endParaRPr lang="ru-RU" sz="1000" dirty="0">
                        <a:effectLst/>
                        <a:latin typeface="Calibri"/>
                        <a:ea typeface="Calibri"/>
                        <a:cs typeface="Times New Roman"/>
                      </a:endParaRPr>
                    </a:p>
                  </a:txBody>
                  <a:tcPr marL="36977" marR="36977" marT="60833" marB="6083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690980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TotalTime>
  <Words>1863</Words>
  <Application>Microsoft Office PowerPoint</Application>
  <PresentationFormat>Экран (4:3)</PresentationFormat>
  <Paragraphs>141</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Обзор планируемых изменений нормативно-правовых актов в сфере лицензирования</vt:lpstr>
      <vt:lpstr>проект изменений в Постановление Правительства РФ № 291 от 16.04.2012</vt:lpstr>
      <vt:lpstr>проект изменений в Постановление Правительства РФ № 291 от 16.04.2012</vt:lpstr>
      <vt:lpstr>проект изменений в Постановление Правительства РФ № 291 от 16.04.2012</vt:lpstr>
      <vt:lpstr>проект изменений в Постановление Правительства РФ № 291 от 16.04.2012</vt:lpstr>
      <vt:lpstr>проект изменений в Постановление Правительства РФ № 291 от 16.04.2012</vt:lpstr>
      <vt:lpstr>проект изменений в Постановление Правительства РФ № 291 от 16.04.2012</vt:lpstr>
      <vt:lpstr>проект изменений в Постановление Правительства РФ № 291 от 16.04.2012</vt:lpstr>
      <vt:lpstr>приказ Минздрава России от 08.10.2015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vt:lpstr>
      <vt:lpstr>приказ Минздрава России от 08.10.2015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vt:lpstr>
      <vt:lpstr>приказ Минздрава России от 08.10.2015 № 707н  "Об утверждении Квалификационных требований к медицинским и фармацевтическим работникам с высшим образованием по направлению подготовки "Здравоохранение и медицинские науки" </vt:lpstr>
      <vt:lpstr>приказ Минздрава России от 10.02.2016 № 83н  "Об утверждении Квалификационных требований к медицинским и фармацевтическим работникам со средним медицинским и фармацевтическим образованием"</vt:lpstr>
      <vt:lpstr>проект приказа Минздрава России "О внесении изменений в Требования к организации и выполнению работ (услуг)… " (приказ МЗ РФ от 11 марта 2013 г. № 121н)</vt:lpstr>
      <vt:lpstr>Проект Приказа Минздрава России "Об утверждении порядка проведения профилактического медицинского осмотра и диспансеризации определенных групп взрослого населения"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Итоги работы  отдела по лицензированию медицинской и фармацевтической деятельности  комитета здравоохранения Волгоградской области  за 2018 год</dc:title>
  <dc:creator>Антонова Алевтина Александровна</dc:creator>
  <cp:lastModifiedBy>Антонова Алевтина Александровна</cp:lastModifiedBy>
  <cp:revision>19</cp:revision>
  <dcterms:created xsi:type="dcterms:W3CDTF">2019-03-25T11:00:51Z</dcterms:created>
  <dcterms:modified xsi:type="dcterms:W3CDTF">2019-03-26T10:29:09Z</dcterms:modified>
</cp:coreProperties>
</file>