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7" r:id="rId2"/>
    <p:sldId id="260" r:id="rId3"/>
    <p:sldId id="256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28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263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96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55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46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737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53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92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30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936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43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99575/e8558fcb2d8260bcdf939ff0403d32dfcc37110c/" TargetMode="External"/><Relationship Id="rId2" Type="http://schemas.openxmlformats.org/officeDocument/2006/relationships/hyperlink" Target="http://www.consultant.ru/document/cons_doc_LAW_1218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2172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97C561-1825-4F92-8034-8E152F49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06" y="1391656"/>
            <a:ext cx="9256178" cy="258399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Практические вопросы лицензирования деятельности по виду работ (услуг) «стоматология хирургическая» и дентальная имплантация.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F57D7E-D6F3-4F90-B276-6E27C252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058" y="4906528"/>
            <a:ext cx="9603275" cy="111963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Докладчик: Афанасьева Ольга Юрьевна – доцент кафедры хирургической стоматологии и челюстно-лицевой хирургии ФГБУ ВО </a:t>
            </a:r>
            <a:r>
              <a:rPr lang="ru-RU" dirty="0" err="1"/>
              <a:t>ВолгГМУ</a:t>
            </a:r>
            <a:r>
              <a:rPr lang="ru-RU" dirty="0"/>
              <a:t>, </a:t>
            </a:r>
            <a:r>
              <a:rPr lang="ru-RU" dirty="0" err="1"/>
              <a:t>к.м.н</a:t>
            </a:r>
            <a:r>
              <a:rPr lang="ru-RU" dirty="0"/>
              <a:t>; заведующий хирургическим кабинетом ГАУЗ «Стоматологическая поликлиника № 9»</a:t>
            </a:r>
          </a:p>
        </p:txBody>
      </p:sp>
      <p:pic>
        <p:nvPicPr>
          <p:cNvPr id="4" name="Picture 7" descr="Герб ВолгГМУ 2011">
            <a:extLst>
              <a:ext uri="{FF2B5EF4-FFF2-40B4-BE49-F238E27FC236}">
                <a16:creationId xmlns="" xmlns:a16="http://schemas.microsoft.com/office/drawing/2014/main" id="{45C5BDA7-E9EA-4CD3-A8FA-4C9ABB78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48" y="119480"/>
            <a:ext cx="1446068" cy="142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147A46-41A1-4188-9C7F-EC4A60B7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41" y="325112"/>
            <a:ext cx="4001153" cy="10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301D3-99FA-40F8-BA1C-8BD3BDB0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4" y="953324"/>
            <a:ext cx="10098156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782A2F7A-8778-4478-B42C-E9A63937C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1832834"/>
              </p:ext>
            </p:extLst>
          </p:nvPr>
        </p:nvGraphicFramePr>
        <p:xfrm>
          <a:off x="967408" y="2002559"/>
          <a:ext cx="10608365" cy="152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33">
                  <a:extLst>
                    <a:ext uri="{9D8B030D-6E8A-4147-A177-3AD203B41FA5}">
                      <a16:colId xmlns="" xmlns:a16="http://schemas.microsoft.com/office/drawing/2014/main" val="2549677179"/>
                    </a:ext>
                  </a:extLst>
                </a:gridCol>
                <a:gridCol w="7820655">
                  <a:extLst>
                    <a:ext uri="{9D8B030D-6E8A-4147-A177-3AD203B41FA5}">
                      <a16:colId xmlns="" xmlns:a16="http://schemas.microsoft.com/office/drawing/2014/main" val="23666479"/>
                    </a:ext>
                  </a:extLst>
                </a:gridCol>
                <a:gridCol w="2652877">
                  <a:extLst>
                    <a:ext uri="{9D8B030D-6E8A-4147-A177-3AD203B41FA5}">
                      <a16:colId xmlns="" xmlns:a16="http://schemas.microsoft.com/office/drawing/2014/main" val="1502632373"/>
                    </a:ext>
                  </a:extLst>
                </a:gridCol>
              </a:tblGrid>
              <a:tr h="1177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Биксы (коробка стерилизационная для хранения стерильных инструментов и материала)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требованию***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262359764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2E0E09-4CE2-41E3-A512-8ECFE137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3319132"/>
            <a:ext cx="3299792" cy="247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FBFCFC-99CE-4449-918B-E0FB47FD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15" y="3319132"/>
            <a:ext cx="3676650" cy="2467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1B9D28-F611-46DC-8EAB-A12BA0CBF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80" y="3319131"/>
            <a:ext cx="3179694" cy="2467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169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8C3C2-85C0-4918-AE24-BB4E6247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01556" cy="10492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367EFEB-FE46-4854-88C0-4F77CB24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8574197"/>
              </p:ext>
            </p:extLst>
          </p:nvPr>
        </p:nvGraphicFramePr>
        <p:xfrm>
          <a:off x="980661" y="2002560"/>
          <a:ext cx="10257182" cy="129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71">
                  <a:extLst>
                    <a:ext uri="{9D8B030D-6E8A-4147-A177-3AD203B41FA5}">
                      <a16:colId xmlns="" xmlns:a16="http://schemas.microsoft.com/office/drawing/2014/main" val="138988876"/>
                    </a:ext>
                  </a:extLst>
                </a:gridCol>
                <a:gridCol w="7561756">
                  <a:extLst>
                    <a:ext uri="{9D8B030D-6E8A-4147-A177-3AD203B41FA5}">
                      <a16:colId xmlns="" xmlns:a16="http://schemas.microsoft.com/office/drawing/2014/main" val="1979375098"/>
                    </a:ext>
                  </a:extLst>
                </a:gridCol>
                <a:gridCol w="2565055">
                  <a:extLst>
                    <a:ext uri="{9D8B030D-6E8A-4147-A177-3AD203B41FA5}">
                      <a16:colId xmlns="" xmlns:a16="http://schemas.microsoft.com/office/drawing/2014/main" val="59243792"/>
                    </a:ext>
                  </a:extLst>
                </a:gridCol>
              </a:tblGrid>
              <a:tr h="1049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1" marR="8821" marT="8821" marB="88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Бормашина стоматологическая портативная с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физиодиспенсером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1" marR="8821" marT="8821" marB="88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на отделение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1" marR="8821" marT="8821" marB="8821"/>
                </a:tc>
                <a:extLst>
                  <a:ext uri="{0D108BD9-81ED-4DB2-BD59-A6C34878D82A}">
                    <a16:rowId xmlns="" xmlns:a16="http://schemas.microsoft.com/office/drawing/2014/main" val="230175336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B8D3534-AD28-450A-8483-B90C93F6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37" y="3478682"/>
            <a:ext cx="5579787" cy="242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294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7F1-CD8A-4932-9D06-8365BE5B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8092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EA67BC8-AEB8-4B52-A1B4-F659876DE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8377356"/>
              </p:ext>
            </p:extLst>
          </p:nvPr>
        </p:nvGraphicFramePr>
        <p:xfrm>
          <a:off x="675861" y="1633436"/>
          <a:ext cx="10893287" cy="229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13">
                  <a:extLst>
                    <a:ext uri="{9D8B030D-6E8A-4147-A177-3AD203B41FA5}">
                      <a16:colId xmlns="" xmlns:a16="http://schemas.microsoft.com/office/drawing/2014/main" val="1555988626"/>
                    </a:ext>
                  </a:extLst>
                </a:gridCol>
                <a:gridCol w="7784845">
                  <a:extLst>
                    <a:ext uri="{9D8B030D-6E8A-4147-A177-3AD203B41FA5}">
                      <a16:colId xmlns="" xmlns:a16="http://schemas.microsoft.com/office/drawing/2014/main" val="2623549619"/>
                    </a:ext>
                  </a:extLst>
                </a:gridCol>
                <a:gridCol w="2724129">
                  <a:extLst>
                    <a:ext uri="{9D8B030D-6E8A-4147-A177-3AD203B41FA5}">
                      <a16:colId xmlns="" xmlns:a16="http://schemas.microsoft.com/office/drawing/2014/main" val="1356127930"/>
                    </a:ext>
                  </a:extLst>
                </a:gridCol>
              </a:tblGrid>
              <a:tr h="1585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8039" marB="80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Набор аппаратов, инструментов, медикаментов, методических материалов и документов для оказания экстренной медицинской помощи при состояниях, угрожающих жизни (укладка-аптечка для оказания экстренной помощи при общесоматических осложнениях в условиях стоматологических кабинетов).</a:t>
                      </a:r>
                    </a:p>
                    <a:p>
                      <a:pPr marL="95250" marR="952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</a:txBody>
                  <a:tcPr marL="8039" marR="8039" marT="8039" marB="80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 на кабинет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8039" marB="8039"/>
                </a:tc>
                <a:extLst>
                  <a:ext uri="{0D108BD9-81ED-4DB2-BD59-A6C34878D82A}">
                    <a16:rowId xmlns="" xmlns:a16="http://schemas.microsoft.com/office/drawing/2014/main" val="47768391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0BAEAC-160A-4B43-B3A4-DEBCA84E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55" y="3432207"/>
            <a:ext cx="4529152" cy="3115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71AA29-471E-479D-9970-FA1DAA37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8" y="3429000"/>
            <a:ext cx="4538901" cy="31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25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C54083-B0E7-4ADE-9B74-F91E582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959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53F1E45-EA71-42B3-BA52-32171A684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1466529"/>
              </p:ext>
            </p:extLst>
          </p:nvPr>
        </p:nvGraphicFramePr>
        <p:xfrm>
          <a:off x="954157" y="1749287"/>
          <a:ext cx="9603274" cy="1510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577">
                  <a:extLst>
                    <a:ext uri="{9D8B030D-6E8A-4147-A177-3AD203B41FA5}">
                      <a16:colId xmlns="" xmlns:a16="http://schemas.microsoft.com/office/drawing/2014/main" val="649928953"/>
                    </a:ext>
                  </a:extLst>
                </a:gridCol>
                <a:gridCol w="6854539">
                  <a:extLst>
                    <a:ext uri="{9D8B030D-6E8A-4147-A177-3AD203B41FA5}">
                      <a16:colId xmlns="" xmlns:a16="http://schemas.microsoft.com/office/drawing/2014/main" val="724661832"/>
                    </a:ext>
                  </a:extLst>
                </a:gridCol>
                <a:gridCol w="2325158">
                  <a:extLst>
                    <a:ext uri="{9D8B030D-6E8A-4147-A177-3AD203B41FA5}">
                      <a16:colId xmlns="" xmlns:a16="http://schemas.microsoft.com/office/drawing/2014/main" val="4087638743"/>
                    </a:ext>
                  </a:extLst>
                </a:gridCol>
              </a:tblGrid>
              <a:tr h="755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Набор инструментов и приспособлений для синуслифтинга* (при работе с имплантатами)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не менее 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610050783"/>
                  </a:ext>
                </a:extLst>
              </a:tr>
              <a:tr h="755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Набор инструментов хирургических для проведения операции имплантации* (при работе с имплантатами)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28609842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51ED54-7521-4348-B6FD-F15169A7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7" y="3564837"/>
            <a:ext cx="3962400" cy="2971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A6633DD-F432-443E-810C-2020DDA0F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94" y="3578089"/>
            <a:ext cx="4422344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52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29CEC3-8773-4BB8-9664-9FF853B8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8357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465DC43-7347-454F-BB91-4A455B60C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2463164"/>
              </p:ext>
            </p:extLst>
          </p:nvPr>
        </p:nvGraphicFramePr>
        <p:xfrm>
          <a:off x="1130270" y="1956401"/>
          <a:ext cx="9935294" cy="1287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495">
                  <a:extLst>
                    <a:ext uri="{9D8B030D-6E8A-4147-A177-3AD203B41FA5}">
                      <a16:colId xmlns="" xmlns:a16="http://schemas.microsoft.com/office/drawing/2014/main" val="654752262"/>
                    </a:ext>
                  </a:extLst>
                </a:gridCol>
                <a:gridCol w="6964238">
                  <a:extLst>
                    <a:ext uri="{9D8B030D-6E8A-4147-A177-3AD203B41FA5}">
                      <a16:colId xmlns="" xmlns:a16="http://schemas.microsoft.com/office/drawing/2014/main" val="880215584"/>
                    </a:ext>
                  </a:extLst>
                </a:gridCol>
                <a:gridCol w="2484561">
                  <a:extLst>
                    <a:ext uri="{9D8B030D-6E8A-4147-A177-3AD203B41FA5}">
                      <a16:colId xmlns="" xmlns:a16="http://schemas.microsoft.com/office/drawing/2014/main" val="3252906760"/>
                    </a:ext>
                  </a:extLst>
                </a:gridCol>
              </a:tblGrid>
              <a:tr h="993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58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Наборы диагностические для проведения тестов на выявление новообразований (скрининг) и контроля за лечением новообразований*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5811" marR="5811" marT="5811" marB="58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 менее 1 на кабинет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5811"/>
                </a:tc>
                <a:extLst>
                  <a:ext uri="{0D108BD9-81ED-4DB2-BD59-A6C34878D82A}">
                    <a16:rowId xmlns="" xmlns:a16="http://schemas.microsoft.com/office/drawing/2014/main" val="4145193243"/>
                  </a:ext>
                </a:extLst>
              </a:tr>
            </a:tbl>
          </a:graphicData>
        </a:graphic>
      </p:graphicFrame>
      <p:pic>
        <p:nvPicPr>
          <p:cNvPr id="5" name="Рисунок 4" descr="C:\Users\3671~1\AppData\Local\Temp\Rar$DIa0.591\2018-02-15 10.33.46.jpg">
            <a:extLst>
              <a:ext uri="{FF2B5EF4-FFF2-40B4-BE49-F238E27FC236}">
                <a16:creationId xmlns="" xmlns:a16="http://schemas.microsoft.com/office/drawing/2014/main" id="{1297EC4F-22B0-47FF-A788-90E55AF9AC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0" b="12095"/>
          <a:stretch/>
        </p:blipFill>
        <p:spPr bwMode="auto">
          <a:xfrm>
            <a:off x="580073" y="3505341"/>
            <a:ext cx="3716655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3671~1\AppData\Local\Temp\Rar$DIa0.735\IMG-5913270b39ed4949b4b73b01fd71f2c7-V.jpg">
            <a:extLst>
              <a:ext uri="{FF2B5EF4-FFF2-40B4-BE49-F238E27FC236}">
                <a16:creationId xmlns="" xmlns:a16="http://schemas.microsoft.com/office/drawing/2014/main" id="{14D788F0-F89B-4406-9D4C-67CF702AAB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9" r="5027" b="4507"/>
          <a:stretch/>
        </p:blipFill>
        <p:spPr bwMode="auto">
          <a:xfrm>
            <a:off x="4704523" y="3493192"/>
            <a:ext cx="3031726" cy="2879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Оксана\Desktop\2018-02-15 11.18.38.jpg">
            <a:extLst>
              <a:ext uri="{FF2B5EF4-FFF2-40B4-BE49-F238E27FC236}">
                <a16:creationId xmlns="" xmlns:a16="http://schemas.microsoft.com/office/drawing/2014/main" id="{63814AEA-EEA9-46FC-BF70-35F6430D660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6" r="6414" b="20726"/>
          <a:stretch/>
        </p:blipFill>
        <p:spPr bwMode="auto">
          <a:xfrm>
            <a:off x="8269357" y="3410968"/>
            <a:ext cx="3246782" cy="2961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9456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786785-4A9F-48F1-AEE7-E03D05E9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Спасибо за внимание 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9FF8FD7E-39A3-4CDA-BDCB-45332701A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764" y="2002559"/>
            <a:ext cx="5841493" cy="3902117"/>
          </a:xfrm>
        </p:spPr>
      </p:pic>
    </p:spTree>
    <p:extLst>
      <p:ext uri="{BB962C8B-B14F-4D97-AF65-F5344CB8AC3E}">
        <p14:creationId xmlns:p14="http://schemas.microsoft.com/office/powerpoint/2010/main" xmlns="" val="162853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A999D87-8F97-4427-85B8-B1592F3D38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2725"/>
            <a:ext cx="10972800" cy="52530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 приказу Министерства здравоохранения Российской Федерации от 11.03.2019 № 121н “Об утверждении требований к организации и выполнению работ (услуг) при оказании первичной медико-санитарной, специализированной (в том числе высокотехнологичной), скорой (в том числе скорой специализированной), паллиативной медицинской помощи, оказании медицинской помощи при санаторно-курортном лечении, при проведении медицинских экспертиз, медицинских осмотров, медицинских освидетельствований и санитарно-противоэпидемических (профилактических) мероприятий в рамках оказания медицинской помощи, при трансплантации (пересадке) органов и (или) тканей, обращении донорской крови и (или) ее компонентов в медицинских целях”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дентальная имплантация, как самостоятельный вид работ лицензированию не подлежит. Данный вид работ оказывается в рамках лицензии на осуществлении медицинской деятельности по «Стоматологии хирургической».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565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9FD4025-7620-4B1E-89BA-7E408AB0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0" y="251792"/>
            <a:ext cx="10190921" cy="14029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4C9DDE55-EF24-4237-A76D-9981AC7378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551" y="2040003"/>
            <a:ext cx="2695819" cy="381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7A5D7145-0B80-4DF9-8E0B-C1870929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5469" y="2082380"/>
            <a:ext cx="8267748" cy="381483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 кабинет должен иметь не менее трех помещений: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помещение для ожидания;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комната с вытяжным шкафом не менее 10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стерилизации инструментов, приготовления перевязочного материала и подготовки медперсонала к операции;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операционная площадью не менее 14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кресло или стол) и 7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удаления зубов и выполнения других амбулаторных операций. Каждое кресло должно быть разделено ширмой или перегородкой.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AE97400-5674-4F2C-A03E-CAEE1F028BBC}"/>
              </a:ext>
            </a:extLst>
          </p:cNvPr>
          <p:cNvSpPr/>
          <p:nvPr/>
        </p:nvSpPr>
        <p:spPr>
          <a:xfrm>
            <a:off x="1616765" y="839674"/>
            <a:ext cx="895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главного врача медицинского учреждения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 об организации деятельности кабинета хирургической стоматологии».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854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F86E2C-E4DF-4F99-B524-B508B790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834888"/>
            <a:ext cx="11330609" cy="126377"/>
          </a:xfrm>
        </p:spPr>
        <p:txBody>
          <a:bodyPr>
            <a:normAutofit fontScale="90000"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832CAF-B880-46CA-BF10-2DFEBF65F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2" y="715617"/>
            <a:ext cx="9372972" cy="5632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хирургическому кабинету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 мая 2010 года N 58 Об утверждении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2.1.3.2630-10 "Санитарно-эпидемиологические требования к организациям, осуществляющим медицинскую деятельность».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должность врача-стоматолога-хирурга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здравоохранения и социального развития РФ от 7 декабря 2011 г. № 1496н “Об утверждении Порядка оказания медицинской помощи взрослому населению при стоматологических заболеваниях”, Приказ Министерства здравоохранения РФ от 8 октября 2015 г. N 707н"Об утверждении Квалификационных требований к медицинским и фармацевтическим работникам с высшим образованием по направлению подготовки "Здравоохранение и медицинские науки</a:t>
            </a:r>
            <a:r>
              <a:rPr lang="ru-RU" sz="1400" b="1" dirty="0"/>
              <a:t>«).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должность медицинской сестры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здравоохранения и социального развития РФ от 7 декабря 2011 г. № 1496н “Об утверждении Порядка оказания медицинской помощи взрослому населению при стоматологических заболеваниях” 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10 февраля 2016 г. N 83н "Об утверждении Квалификационных требований к медицинским и фармацевтическим работникам со средним медицинским и фармацевтическим образованием").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стоматологического кабинета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здравоохранения и социального развития РФ от 7 декабря 2011 г. № 1496н “Об утверждении Порядка оказания медицинской помощи взрослому населению при стоматологических заболеваниях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 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стоматологического кабинета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лечебно-диагностического процесса при стоматологических заболеваниях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здравоохранения и социального развития РФ от 7 декабря 2011 г. № 1496н “Об утверждении Порядка оказания медицинской помощи взрослому населению при стоматологических заболеваниях”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33F6746-A6DE-4FC8-B9EC-6A52AA998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05494" y="1947484"/>
            <a:ext cx="2325012" cy="3287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17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8D7CE-6834-4283-B1BE-6A29F61F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901148"/>
            <a:ext cx="9504350" cy="9526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21.11.2011 N 323-ФЗ (ред. от 29.05.2019) "Об основах охраны здоровья граждан в Российской Федерации"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8AB267-97FC-441A-ADB2-6D76C24F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015732"/>
            <a:ext cx="5128591" cy="34506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4 Статьи 38. Медицинские изделия.</a:t>
            </a:r>
          </a:p>
          <a:p>
            <a:pPr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разрешается обращение медицинских изделий, зарегистрированных в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Правительством Российской Федерации, уполномоченным им федеральным органом исполнительной власти.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E483F7-EC8E-4448-B65D-61DF686E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01" y="1937192"/>
            <a:ext cx="4600816" cy="345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81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B9F789DC-21C8-48EC-A590-485C7E35A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378" r="-6902" b="10661"/>
          <a:stretch/>
        </p:blipFill>
        <p:spPr bwMode="auto">
          <a:xfrm>
            <a:off x="1948071" y="371061"/>
            <a:ext cx="7921238" cy="5526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6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76428-5BBC-4C79-B59A-74D40C93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993913"/>
            <a:ext cx="10246469" cy="1098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Стандарт оснащения отделения (кабинета) хирургической стоматологии стоматологической поликлиники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5FC2B-F7ED-4E0D-8BD4-50F06A300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2" y="2411896"/>
            <a:ext cx="4214191" cy="304757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 11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оказания медицинской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взрослому населению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стоматологических заболеваниях,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приказом Министерства здравоохранения 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развития РФ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7 декабря 2011 г. № 1496н.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E9AF28-1437-47AC-9437-277103E81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1" y="2292625"/>
            <a:ext cx="7063408" cy="31662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* позиции, которые являются обязательными для оснащения, только при использовании (заявлении) технологии, предусматривающей применение данных приборов, инструментов, медикаментов</a:t>
            </a:r>
          </a:p>
          <a:p>
            <a:r>
              <a:rPr lang="ru-RU" b="1" dirty="0"/>
              <a:t>** оснащаются кабинеты и помещения, в которых нет возможности обеспечить санитарно-гигиенические требования имеющимися стационарными системами вентиляции и кондиционирования</a:t>
            </a:r>
          </a:p>
          <a:p>
            <a:r>
              <a:rPr lang="ru-RU" b="1" dirty="0"/>
              <a:t>*** в соответствии с санитарно-эпидемиологическими правилами и нормативами.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256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8A13D23-77CF-4068-877A-20D33375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980661"/>
            <a:ext cx="10734261" cy="543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Стандарт оснащения отделения (кабинета) хирургической стоматологии стоматологической поликлиники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4871E8C-2198-43AC-8A81-0A8FD3F9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015732"/>
            <a:ext cx="10972800" cy="386160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18 мая 2010 года N 58 Об утверждении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СанПиН 2.1.3.2630-10 "Санитарно-эпидемиологические требования к организациям, осуществляющим медицинскую деятельность"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9 декабря 2010 г. N 163 "Об утверждении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2.1.7.2790-10 "Санитарно-эпидемиологические требования к обращению с медицинскими отходами".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11 января 2011 г. N 1 г. Москва "Об утверждении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3.1.5.2826-10 "Профилактика ВИЧ-инфекции".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97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689028-CE01-45A1-82A1-5E78A11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120826" cy="10492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 отделения (кабинета) хирургической стоматологии стоматологической поликлиники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D5D4E452-B2F2-41B9-9E02-41FB6E3C7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2436076"/>
              </p:ext>
            </p:extLst>
          </p:nvPr>
        </p:nvGraphicFramePr>
        <p:xfrm>
          <a:off x="1033670" y="1895061"/>
          <a:ext cx="10217427" cy="363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65">
                  <a:extLst>
                    <a:ext uri="{9D8B030D-6E8A-4147-A177-3AD203B41FA5}">
                      <a16:colId xmlns="" xmlns:a16="http://schemas.microsoft.com/office/drawing/2014/main" val="1270259711"/>
                    </a:ext>
                  </a:extLst>
                </a:gridCol>
                <a:gridCol w="7532448">
                  <a:extLst>
                    <a:ext uri="{9D8B030D-6E8A-4147-A177-3AD203B41FA5}">
                      <a16:colId xmlns="" xmlns:a16="http://schemas.microsoft.com/office/drawing/2014/main" val="2732964275"/>
                    </a:ext>
                  </a:extLst>
                </a:gridCol>
                <a:gridCol w="2555114">
                  <a:extLst>
                    <a:ext uri="{9D8B030D-6E8A-4147-A177-3AD203B41FA5}">
                      <a16:colId xmlns="" xmlns:a16="http://schemas.microsoft.com/office/drawing/2014/main" val="671128287"/>
                    </a:ext>
                  </a:extLst>
                </a:gridCol>
              </a:tblGrid>
              <a:tr h="53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шт.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794170442"/>
                  </a:ext>
                </a:extLst>
              </a:tr>
              <a:tr h="1033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Автоклав (стерилизатор паровой), при отсутствии центральной стерилизационной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на отделение (кабинет)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308447987"/>
                  </a:ext>
                </a:extLst>
              </a:tr>
              <a:tr h="1033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Аквадистиллятор (медицинский), при отсутствии центральной стерилизационной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на отделение (кабинет)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815243397"/>
                  </a:ext>
                </a:extLst>
              </a:tr>
              <a:tr h="1033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Автоклав для наконечников (стерилизатор паровой настольный)*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на кабинет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410624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522867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457</TotalTime>
  <Words>642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Галерея</vt:lpstr>
      <vt:lpstr>Практические вопросы лицензирования деятельности по виду работ (услуг) «стоматология хирургическая» и дентальная имплантация. </vt:lpstr>
      <vt:lpstr>Слайд 2</vt:lpstr>
      <vt:lpstr> </vt:lpstr>
      <vt:lpstr>Слайд 4</vt:lpstr>
      <vt:lpstr>Федеральный закон от 21.11.2011 N 323-ФЗ (ред. от 29.05.2019) "Об основах охраны здоровья граждан в Российской Федерации"</vt:lpstr>
      <vt:lpstr>Слайд 6</vt:lpstr>
      <vt:lpstr>Стандарт оснащения отделения (кабинета) хирургической стоматологии стоматологической поликлиники </vt:lpstr>
      <vt:lpstr>Стандарт оснащения отделения (кабинета) хирургической стоматологии стоматологической поликлиники </vt:lpstr>
      <vt:lpstr>Стандарт оснащения отделения (кабинета) хирургической стоматологии стоматологической поликлиники</vt:lpstr>
      <vt:lpstr>Стандарт оснащения отделения (кабинета) хирургической стоматологии стоматологической поликлиники</vt:lpstr>
      <vt:lpstr>Стандарт оснащения отделения (кабинета) хирургической стоматологии стоматологической поликлиники</vt:lpstr>
      <vt:lpstr>Стандарт оснащения отделения (кабинета) хирургической стоматологии стоматологической поликлиники</vt:lpstr>
      <vt:lpstr>Стандарт оснащения отделения (кабинета) хирургической стоматологии стоматологической поликлиники</vt:lpstr>
      <vt:lpstr>Стандарт оснащения отделения (кабинета) хирургической стоматологии стоматологической поликлиники</vt:lpstr>
      <vt:lpstr>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39</cp:revision>
  <dcterms:created xsi:type="dcterms:W3CDTF">2019-09-01T17:30:15Z</dcterms:created>
  <dcterms:modified xsi:type="dcterms:W3CDTF">2019-09-25T04:42:09Z</dcterms:modified>
</cp:coreProperties>
</file>