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3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2671-981E-4997-9E53-D68B1BB5EDC6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DE-4B6E-4B73-8502-57FD64FD9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66EB-52C7-486F-847B-914A9A632596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D635-DB21-4E1B-A90B-904EC072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9928-DA29-4C86-B43D-1F688EF3BF49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CB7-BA5E-485E-97D2-5D8D2BE4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DAA6-385C-4310-BBEC-306272A6819F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EE67-1981-4745-9505-C06EC57FC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68-036F-47F1-9518-B8FC5F034CC0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D4B6-23F7-4A1D-A474-40065EB18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22F1-8DAD-455E-9334-DAA82F03CE6E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911E-E43C-4726-A224-62B503056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0169-8F38-463E-97EF-4DE3598BD085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2A8F-6161-4BA2-A3D4-B08E2CAC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C8D3-A4F2-4C85-84BF-8330BEED3045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BFCF-B403-496B-BB8D-4BB11C52B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C98F-D6A0-42D9-8E04-341B019C7A52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DE0F-885E-438B-AD9D-17A1BDA1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9CAC-B6AC-47D2-8C30-3D119202BB9B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186C-6021-414F-81F1-0965C552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8112-B793-4C79-902F-24F735EDDA6E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C0C5-72D4-4578-9D12-383A336E6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43A34-E3E2-45CF-9A8D-24A087B79FB4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87B1C-722F-4B8B-A473-11EEB2FBD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1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713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ТРЕБОВАНИЯ ПРИ ВВОДЕ В  ЭКСПЛУАТАЦИЮ РЕНТГЕНОДИАГНОСТИЧЕСКОГО КАБИНЕТА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229225"/>
            <a:ext cx="6400800" cy="1104900"/>
          </a:xfrm>
        </p:spPr>
        <p:txBody>
          <a:bodyPr/>
          <a:lstStyle/>
          <a:p>
            <a:pPr marR="0" eaLnBrk="1" hangingPunct="1"/>
            <a:r>
              <a:rPr lang="ru-RU" altLang="ru-RU" sz="1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Заведующий рентгенорадиологического отдела ГУЗ «ГКБСМП №25»</a:t>
            </a:r>
          </a:p>
          <a:p>
            <a:pPr marR="0" algn="l" eaLnBrk="1" hangingPunct="1"/>
            <a:r>
              <a:rPr lang="ru-RU" altLang="ru-RU" sz="1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Докучаев С.В.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Основные  нормативные  документы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Основные санитарные правила обеспечения радиационной безопасности (ОСПОРБ-99/2010) (утв 26 апреля 2010 г. № 40).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Гигиенические требования к устройству и эксплуатации рентгеновских кабинетов, аппаратов и проведению рентгенологических исследований (СанПиН 2.6.1.1192-03  утв. 18 февраля 2003 г. N 8).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организациям, осуществляющим медицинскую деятельность (СанПиН 2.1.3.2630-10 утв. 18 мая 2010 г. N 58).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 к стоматологическим медицинским организациям (СанПиН 2.1.3.2524-09 утв. 7 июля 2009 г. N 48).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374062" cy="1430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Состав и площади помещений для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рентгеностоматологических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исследований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362950" cy="4303714"/>
        </p:xfrm>
        <a:graphic>
          <a:graphicData uri="http://schemas.openxmlformats.org/drawingml/2006/table">
            <a:tbl>
              <a:tblPr/>
              <a:tblGrid>
                <a:gridCol w="6669088"/>
                <a:gridCol w="1693862"/>
              </a:tblGrid>
              <a:tr h="538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помещений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Площадь, кв. м (не менее)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6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Кабинет рентгенодиагностики заболеваний зубов методом  рентгенографии  с дентальным аппаратом, работающим с  обычной  пленкой без усиливающего экрана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процедурная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фотолаборатория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344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Кабинет рентгенодиагностики заболеваний зубов методом  рентгенографии  с дентальным аппаратом, работающим  с   высокочувствительным   пленочным и/или  цифровым  приемником  изображения,  в том числе   с   визиографом  (без   фотолаборатории)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процедурна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344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    Кабинет    рентгенодиагностики    методом панорамной    рентгенографии   или    панорамной томографии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процедурная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комната управления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фотолаборатория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3" descr="https://avatars.mds.yandex.net/get-pdb/1956091/7866db5c-f213-4da1-bb5f-965558b78122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404813"/>
            <a:ext cx="4351337" cy="59197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технические испытания в рентгенкабинете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контроль эксплуатационных параметров аппарата;</a:t>
            </a:r>
          </a:p>
          <a:p>
            <a:pPr eaLnBrk="1" hangingPunct="1"/>
            <a:r>
              <a:rPr lang="ru-RU" altLang="ru-RU" sz="2000" smtClean="0"/>
              <a:t>дозиметрия рабочих мест и смежных помещений;</a:t>
            </a:r>
          </a:p>
          <a:p>
            <a:pPr eaLnBrk="1" hangingPunct="1"/>
            <a:r>
              <a:rPr lang="ru-RU" altLang="ru-RU" sz="2000" smtClean="0"/>
              <a:t>проверка  индивидуальных и передвижных средств радиационной защиты;</a:t>
            </a:r>
          </a:p>
          <a:p>
            <a:pPr eaLnBrk="1" hangingPunct="1"/>
            <a:r>
              <a:rPr lang="ru-RU" altLang="ru-RU" sz="2000" smtClean="0"/>
              <a:t>проверка эффективности вентиляции;  </a:t>
            </a:r>
          </a:p>
          <a:p>
            <a:pPr eaLnBrk="1" hangingPunct="1"/>
            <a:r>
              <a:rPr lang="ru-RU" altLang="ru-RU" sz="2000" smtClean="0"/>
              <a:t>испытания устройства защитного заземления с указанием сопротивления растекания тока основных заземлителей, актов проверки состояния сети заземления медицинского оборудования и электроустановок, протоколов измерения сопротивления изоляции проводов и кабелей.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подготовка нормативной документации:</a:t>
            </a:r>
            <a:r>
              <a:rPr lang="ru-RU" altLang="ru-RU" smtClean="0"/>
              <a:t> 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13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1800" smtClean="0"/>
              <a:t>Приказ об отнесении работников к группе А и Б; </a:t>
            </a:r>
          </a:p>
          <a:p>
            <a:pPr eaLnBrk="1" hangingPunct="1"/>
            <a:r>
              <a:rPr lang="ru-RU" altLang="ru-RU" sz="1800" smtClean="0"/>
              <a:t> Приказ о назначении лиц, ответственных за радиационную безопасность, учет и хранение рентгеновских аппаратов, производственный радиационный контроль;</a:t>
            </a:r>
          </a:p>
          <a:p>
            <a:pPr eaLnBrk="1" hangingPunct="1"/>
            <a:r>
              <a:rPr lang="ru-RU" altLang="ru-RU" sz="1800" smtClean="0"/>
              <a:t> Инструкция по охране труда, включающая требования по радиационной безопасности, по предупреждению и ликвидации радиационных аварий;</a:t>
            </a:r>
          </a:p>
          <a:p>
            <a:pPr eaLnBrk="1" hangingPunct="1"/>
            <a:r>
              <a:rPr lang="ru-RU" altLang="ru-RU" sz="1800" smtClean="0"/>
              <a:t> Контрольно-технический журнал на рентгеновский аппарат (Приложение 1);</a:t>
            </a:r>
          </a:p>
          <a:p>
            <a:pPr eaLnBrk="1" hangingPunct="1"/>
            <a:r>
              <a:rPr lang="ru-RU" altLang="ru-RU" sz="1800" smtClean="0"/>
              <a:t> Заключения медицинской комиссии о прохождении персоналом группы А предварительных и периодических медицинских осмотров;</a:t>
            </a:r>
          </a:p>
          <a:p>
            <a:pPr eaLnBrk="1" hangingPunct="1"/>
            <a:r>
              <a:rPr lang="ru-RU" altLang="ru-RU" sz="1800" smtClean="0"/>
              <a:t> Журнал регистрации инструктажа на рабочем месте (Приложение 2);</a:t>
            </a:r>
          </a:p>
          <a:p>
            <a:pPr eaLnBrk="1" hangingPunct="1"/>
            <a:r>
              <a:rPr lang="ru-RU" altLang="ru-RU" sz="1800" smtClean="0"/>
              <a:t> Карточки учета индивидуальных доз облучения персонала (Приложение 3);</a:t>
            </a:r>
          </a:p>
          <a:p>
            <a:pPr eaLnBrk="1" hangingPunct="1"/>
            <a:r>
              <a:rPr lang="ru-RU" altLang="ru-RU" sz="1800" smtClean="0"/>
              <a:t> Документы, подтверждающие учет индивидуальных доз облучения пациентов (журнал, лист учета, база данных и т.д.) (Приложение 4).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Содержимое 3" descr="https://images.ru.prom.st/24153175_w640_h640_polozhenie-o-tehnichesk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2060575"/>
            <a:ext cx="2686050" cy="3600450"/>
          </a:xfrm>
        </p:spPr>
      </p:pic>
      <p:pic>
        <p:nvPicPr>
          <p:cNvPr id="11268" name="Picture 2" descr="C:\Users\dokuchaev_sv\Downloads\20190919_12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2736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https://static.tildacdn.com/tild3639-6562-4032-b632-383839626632/no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060575"/>
            <a:ext cx="2771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Административное наказание за нарушение законодательства в области обеспечения санитарно-эпидемиологического благополучия населения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ru-RU" altLang="ru-RU" sz="1800" smtClean="0"/>
              <a:t>нарушение любого из СанПиН согласно ст.6.3 Административного кодекса позволяет наказать предпринимателя как предупреждением, если его действия не вызвали масштабных последствий, до штрафов в размере от 500 до 20 тыс. рублей, если речь идет о юридических лицах;</a:t>
            </a:r>
          </a:p>
          <a:p>
            <a:pPr lvl="1" eaLnBrk="1" hangingPunct="1"/>
            <a:r>
              <a:rPr lang="ru-RU" altLang="ru-RU" sz="1800" smtClean="0"/>
              <a:t>несоблюдение санитарных норм и правил, которые привели к тяжелым последствиям, часто подпадает под ст. 236 уже УК, что влечет за собой более серьезное наказание: от 80 тыс.рублей до 5 лет лишения свободы, а также до 240 часов принудительных работ;</a:t>
            </a:r>
          </a:p>
          <a:p>
            <a:pPr lvl="1" eaLnBrk="1" hangingPunct="1"/>
            <a:r>
              <a:rPr lang="ru-RU" altLang="ru-RU" sz="1800" smtClean="0"/>
              <a:t>за невыполнение своевременно предписаний касательно нарушений санитарных норм и правил, которые были изложены Роспотребнадзором ранее, предприниматель также может быть оштрафован на сумму 300 рублей до 20 тыс. рублей ,что указано в ст.19.5 КоАП;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773238"/>
            <a:ext cx="6408738" cy="156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452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Times New Roman</vt:lpstr>
      <vt:lpstr>Courier New</vt:lpstr>
      <vt:lpstr>Поток</vt:lpstr>
      <vt:lpstr>ТРЕБОВАНИЯ ПРИ ВВОДЕ В  ЭКСПЛУАТАЦИЮ РЕНТГЕНОДИАГНОСТИЧЕСКОГО КАБИНЕТА</vt:lpstr>
      <vt:lpstr>Основные  нормативные  документы </vt:lpstr>
      <vt:lpstr>Состав и площади помещений для рентгеностоматологических исследований </vt:lpstr>
      <vt:lpstr>Слайд 4</vt:lpstr>
      <vt:lpstr> технические испытания в рентгенкабинете</vt:lpstr>
      <vt:lpstr>подготовка нормативной документации:  </vt:lpstr>
      <vt:lpstr>Слайд 7</vt:lpstr>
      <vt:lpstr>Административное наказание за нарушение законодательства в области обеспечения санитарно-эпидемиологического благополучия населения</vt:lpstr>
      <vt:lpstr>Слайд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отделений лучевой диагностики  государственных медицинских учреждений  Волгоградской области за 2014г.  Основные дефекты направлений на   компьютерную и магнитно-резонансную томографию.</dc:title>
  <dc:creator>m2m</dc:creator>
  <cp:lastModifiedBy>User</cp:lastModifiedBy>
  <cp:revision>17</cp:revision>
  <dcterms:created xsi:type="dcterms:W3CDTF">2015-03-02T08:05:00Z</dcterms:created>
  <dcterms:modified xsi:type="dcterms:W3CDTF">2019-09-25T04:43:02Z</dcterms:modified>
</cp:coreProperties>
</file>