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71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47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34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53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7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14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48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986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23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98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21AB-F2D2-45EB-9819-EB5DD97200A9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69BA-1A93-442D-AA42-C3A7C9E5F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023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6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hidden="1"/>
          <p:cNvSpPr/>
          <p:nvPr/>
        </p:nvSpPr>
        <p:spPr>
          <a:xfrm>
            <a:off x="2" y="0"/>
            <a:ext cx="7447703" cy="26369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5400000">
            <a:off x="-396551" y="-27383"/>
            <a:ext cx="3384374" cy="2952328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7341" y="106066"/>
            <a:ext cx="5896614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ВОЛГОГРАДСКАЯ</a:t>
            </a:r>
          </a:p>
          <a:p>
            <a:pPr algn="ctr"/>
            <a:r>
              <a:rPr lang="ru-RU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ОБЛАСТЬ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441" y="4005064"/>
            <a:ext cx="8960210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Доплаты </a:t>
            </a:r>
            <a:endParaRPr lang="ru-RU" sz="4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r>
              <a:rPr lang="ru-RU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медицинским </a:t>
            </a:r>
            <a:r>
              <a:rPr lang="ru-RU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работникам, </a:t>
            </a:r>
            <a:endParaRPr lang="ru-RU" sz="4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r>
              <a:rPr lang="ru-RU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работающим </a:t>
            </a:r>
            <a:r>
              <a:rPr lang="ru-RU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 COVID-19</a:t>
            </a:r>
          </a:p>
        </p:txBody>
      </p:sp>
      <p:pic>
        <p:nvPicPr>
          <p:cNvPr id="3074" name="Picture 2" descr="D:\Мои рисунки\Волгоградская область\1-Map_of_Volgograd_Obla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33" y="1654502"/>
            <a:ext cx="3477134" cy="3257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wnload\1\1x\4x\11Ресурс 1@4x.png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70" y="2924945"/>
            <a:ext cx="2921005" cy="278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рисунки\Волгоградская область\Герб Волгоградской области\Без имени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66"/>
            <a:ext cx="1467151" cy="130671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33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633"/>
            <a:ext cx="9036496" cy="13234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ОБЛАСТНЫЕ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(постановление № 230 от 21.04.2020)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ОСОБЫЕ УСЛОВИЯ ТРУДА и ДОПОЛНИТЕЛЬНУЮ НАГРУЗКУ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8480" y="3004304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до 26 835 руб</a:t>
            </a:r>
            <a:r>
              <a:rPr lang="ru-RU" sz="2000" b="1" dirty="0">
                <a:latin typeface="+mj-lt"/>
              </a:rPr>
              <a:t>./в месяц*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88480" y="4093352"/>
            <a:ext cx="327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 </a:t>
            </a:r>
            <a:r>
              <a:rPr lang="ru-RU" sz="2000" b="1" dirty="0" smtClean="0">
                <a:latin typeface="+mj-lt"/>
              </a:rPr>
              <a:t>13 </a:t>
            </a:r>
            <a:r>
              <a:rPr lang="ru-RU" sz="2000" b="1" dirty="0">
                <a:latin typeface="+mj-lt"/>
              </a:rPr>
              <a:t>417,5 руб./в месяц*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8480" y="5169385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 </a:t>
            </a:r>
            <a:r>
              <a:rPr lang="ru-RU" sz="2000" b="1" dirty="0"/>
              <a:t>до </a:t>
            </a:r>
            <a:r>
              <a:rPr lang="ru-RU" sz="2000" b="1" dirty="0" smtClean="0">
                <a:latin typeface="+mj-lt"/>
              </a:rPr>
              <a:t>8 </a:t>
            </a:r>
            <a:r>
              <a:rPr lang="ru-RU" sz="2000" b="1" dirty="0">
                <a:latin typeface="+mj-lt"/>
              </a:rPr>
              <a:t>050,5 руб./в месяц*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6084004"/>
            <a:ext cx="5976664" cy="369332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+mj-lt"/>
              </a:rPr>
              <a:t>* Из расчета за фактически отработанное время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63688" y="2542641"/>
            <a:ext cx="3708000" cy="1323439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Врачам и </a:t>
            </a:r>
            <a:r>
              <a:rPr lang="ru-RU" sz="2000" b="1" dirty="0">
                <a:latin typeface="+mj-lt"/>
              </a:rPr>
              <a:t>иным специалистам с высшим</a:t>
            </a:r>
          </a:p>
          <a:p>
            <a:r>
              <a:rPr lang="ru-RU" sz="2000" b="1" dirty="0">
                <a:latin typeface="+mj-lt"/>
              </a:rPr>
              <a:t>немедицинским образованием </a:t>
            </a:r>
            <a:r>
              <a:rPr lang="ru-RU" sz="2000" b="1" dirty="0" smtClean="0">
                <a:latin typeface="+mj-lt"/>
              </a:rPr>
              <a:t> </a:t>
            </a:r>
            <a:endParaRPr lang="ru-RU" sz="2000" b="1" dirty="0">
              <a:latin typeface="+mj-lt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763688" y="4093097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Среднему медперсоналу 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1763688" y="4861610"/>
            <a:ext cx="3708000" cy="1015663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Младшему </a:t>
            </a:r>
            <a:r>
              <a:rPr lang="ru-RU" sz="2000" b="1" dirty="0" smtClean="0">
                <a:latin typeface="+mj-lt"/>
              </a:rPr>
              <a:t>медперсоналу</a:t>
            </a:r>
          </a:p>
          <a:p>
            <a:r>
              <a:rPr lang="ru-RU" sz="2000" b="1" dirty="0" smtClean="0">
                <a:latin typeface="+mj-lt"/>
              </a:rPr>
              <a:t>и </a:t>
            </a:r>
            <a:r>
              <a:rPr lang="ru-RU" sz="2000" b="1" dirty="0">
                <a:latin typeface="+mj-lt"/>
              </a:rPr>
              <a:t>и</a:t>
            </a:r>
            <a:r>
              <a:rPr lang="ru-RU" sz="2000" b="1" dirty="0" smtClean="0">
                <a:latin typeface="+mj-lt"/>
              </a:rPr>
              <a:t>ному </a:t>
            </a:r>
            <a:r>
              <a:rPr lang="ru-RU" sz="2000" b="1" dirty="0">
                <a:latin typeface="+mj-lt"/>
              </a:rPr>
              <a:t>обеспечивающему персоналу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13" y="2700359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8915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86544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46314" y="1440071"/>
            <a:ext cx="8543871" cy="972000"/>
          </a:xfrm>
          <a:prstGeom prst="rect">
            <a:avLst/>
          </a:prstGeom>
          <a:ln>
            <a:gradFill flip="none" rotWithShape="1"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2000" b="1" i="1" dirty="0">
                <a:latin typeface="+mj-lt"/>
              </a:rPr>
              <a:t>РАБОТНИКАМ, участвующим в мероприятиях </a:t>
            </a:r>
            <a:endParaRPr lang="ru-RU" sz="2000" b="1" i="1" dirty="0" smtClean="0">
              <a:latin typeface="+mj-lt"/>
            </a:endParaRPr>
          </a:p>
          <a:p>
            <a:pPr algn="ctr"/>
            <a:r>
              <a:rPr lang="ru-RU" sz="2000" b="1" i="1" dirty="0" smtClean="0">
                <a:latin typeface="+mj-lt"/>
              </a:rPr>
              <a:t>по </a:t>
            </a:r>
            <a:r>
              <a:rPr lang="ru-RU" sz="2000" b="1" i="1" dirty="0">
                <a:latin typeface="+mj-lt"/>
              </a:rPr>
              <a:t>предупреждению COVID-19</a:t>
            </a:r>
          </a:p>
          <a:p>
            <a:pPr algn="ctr"/>
            <a:r>
              <a:rPr lang="ru-RU" sz="2000" i="1" dirty="0">
                <a:latin typeface="+mj-lt"/>
              </a:rPr>
              <a:t>(в зависимости от вида медицинской помощи)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80528" y="-243406"/>
            <a:ext cx="2376264" cy="2536192"/>
            <a:chOff x="-180528" y="-243407"/>
            <a:chExt cx="2376264" cy="2536192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5400000">
              <a:off x="-260492" y="-163443"/>
              <a:ext cx="2536192" cy="2376264"/>
            </a:xfrm>
            <a:prstGeom prst="rtTriangle">
              <a:avLst/>
            </a:prstGeom>
            <a:gradFill flip="none" rotWithShape="1"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D:\Мои рисунки\Волгоградская область\Герб Волгоградской области\Без имени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" y="0"/>
              <a:ext cx="1060604" cy="944622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9253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86000"/>
                    </a14:imgEffect>
                    <a14:imgEffect>
                      <a14:brightnessContrast bright="70000" contrast="-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16632"/>
            <a:ext cx="61926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484 от 12.04.2020)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НАЧИНАЯ с АПРЕЛЯ на ТРИ МЕСЯЦА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8480" y="2571526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80</a:t>
            </a:r>
            <a:r>
              <a:rPr lang="ru-RU" sz="2000" b="1" dirty="0">
                <a:latin typeface="+mj-lt"/>
              </a:rPr>
              <a:t> 000 руб./в месяц*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88480" y="3623743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50</a:t>
            </a:r>
            <a:r>
              <a:rPr lang="ru-RU" sz="2000" b="1" dirty="0">
                <a:latin typeface="+mj-lt"/>
              </a:rPr>
              <a:t> 000 руб./в месяц*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8480" y="4638869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25</a:t>
            </a:r>
            <a:r>
              <a:rPr lang="ru-RU" sz="2000" b="1" dirty="0">
                <a:latin typeface="+mj-lt"/>
              </a:rPr>
              <a:t> 000 руб./в месяц*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651956"/>
            <a:ext cx="5976664" cy="369332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+mj-lt"/>
              </a:rPr>
              <a:t>* Из расчета за фактически отработанное время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63688" y="2571526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Врачам 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763688" y="3623743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Среднему медперсоналу 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1763688" y="4638869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Младшему медперсоналу</a:t>
            </a:r>
          </a:p>
        </p:txBody>
      </p:sp>
      <p:pic>
        <p:nvPicPr>
          <p:cNvPr id="1027" name="Picture 3" descr="D:\вра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267581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319798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33492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32586" y="1455167"/>
            <a:ext cx="4490943" cy="461665"/>
          </a:xfrm>
          <a:prstGeom prst="rect">
            <a:avLst/>
          </a:prstGeom>
          <a:ln>
            <a:gradFill flip="none" rotWithShape="1"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+mj-lt"/>
              </a:rPr>
              <a:t>Инфекционный стационар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-180528" y="-243406"/>
            <a:ext cx="2376264" cy="2536192"/>
            <a:chOff x="-180528" y="-243407"/>
            <a:chExt cx="2376264" cy="2536192"/>
          </a:xfrm>
        </p:grpSpPr>
        <p:sp>
          <p:nvSpPr>
            <p:cNvPr id="24" name="Прямоугольный треугольник 23"/>
            <p:cNvSpPr/>
            <p:nvPr/>
          </p:nvSpPr>
          <p:spPr>
            <a:xfrm rot="5400000">
              <a:off x="-260492" y="-163443"/>
              <a:ext cx="2536192" cy="2376264"/>
            </a:xfrm>
            <a:prstGeom prst="rtTriangle">
              <a:avLst/>
            </a:prstGeom>
            <a:gradFill flip="none" rotWithShape="1"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 descr="D:\Мои рисунки\Волгоградская область\Герб Волгоградской области\Без имени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" y="0"/>
              <a:ext cx="1060604" cy="944622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5479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86000"/>
                    </a14:imgEffect>
                    <a14:imgEffect>
                      <a14:brightnessContrast bright="70000" contrast="-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22320"/>
            <a:ext cx="83529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415 от 02.04.2020)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ОСОБЫЕ УСЛОВИЯ ТРУДА и ДОПОЛНИТЕЛЬНУЮ НАГРУЗКУ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8480" y="2516218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26 </a:t>
            </a:r>
            <a:r>
              <a:rPr lang="ru-RU" sz="2000" b="1" dirty="0" smtClean="0">
                <a:latin typeface="+mj-lt"/>
              </a:rPr>
              <a:t>835 руб</a:t>
            </a:r>
            <a:r>
              <a:rPr lang="ru-RU" sz="2000" b="1" dirty="0">
                <a:latin typeface="+mj-lt"/>
              </a:rPr>
              <a:t>./в месяц*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88480" y="3551735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13 417,5 руб./в месяц*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8480" y="4566861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 8 050,5 руб./в месяц*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579949"/>
            <a:ext cx="5976664" cy="369332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+mj-lt"/>
              </a:rPr>
              <a:t>* Из расчета за фактически отработанное время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63688" y="2516218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Врачам 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763688" y="3551735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Среднему медперсоналу 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1763688" y="4566861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Младшему медперсоналу</a:t>
            </a:r>
          </a:p>
        </p:txBody>
      </p:sp>
      <p:pic>
        <p:nvPicPr>
          <p:cNvPr id="1027" name="Picture 3" descr="D:\вра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195573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24779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262916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32586" y="1455168"/>
            <a:ext cx="4490943" cy="461665"/>
          </a:xfrm>
          <a:prstGeom prst="rect">
            <a:avLst/>
          </a:prstGeom>
          <a:ln>
            <a:gradFill flip="none" rotWithShape="1"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+mj-lt"/>
              </a:rPr>
              <a:t>Инфекционный стационар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80528" y="-243406"/>
            <a:ext cx="2376264" cy="2536192"/>
            <a:chOff x="-180528" y="-243407"/>
            <a:chExt cx="2376264" cy="2536192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5400000">
              <a:off x="-260492" y="-163443"/>
              <a:ext cx="2536192" cy="2376264"/>
            </a:xfrm>
            <a:prstGeom prst="rtTriangle">
              <a:avLst/>
            </a:prstGeom>
            <a:gradFill flip="none" rotWithShape="1"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D:\Мои рисунки\Волгоградская область\Герб Волгоградской области\Без имени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" y="0"/>
              <a:ext cx="1060604" cy="944622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298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86000"/>
                    </a14:imgEffect>
                    <a14:imgEffect>
                      <a14:brightnessContrast bright="70000" contrast="-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036496" cy="13234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ОБЛАСТНЫЕ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№ 230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21.04.2020)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ОСОБЫЕ УСЛОВИЯ ТРУДА и ДОПОЛНИТЕЛЬНУЮ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НАГРУЗКУ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т.ч. за работу с пациентами с подозрением на COVID-19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8480" y="2804250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26 </a:t>
            </a:r>
            <a:r>
              <a:rPr lang="ru-RU" sz="2000" b="1" dirty="0" smtClean="0">
                <a:latin typeface="+mj-lt"/>
              </a:rPr>
              <a:t>835 руб</a:t>
            </a:r>
            <a:r>
              <a:rPr lang="ru-RU" sz="2000" b="1" dirty="0">
                <a:latin typeface="+mj-lt"/>
              </a:rPr>
              <a:t>./в месяц*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88480" y="3839767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13 417,5 руб./в месяц*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8480" y="4888904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 8 050,5 руб./в месяц*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6084004"/>
            <a:ext cx="5976664" cy="369332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+mj-lt"/>
              </a:rPr>
              <a:t>* Из расчета за фактически отработанное время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63688" y="2804250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Врачам 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763688" y="3839767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Среднему медперсоналу 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1763688" y="4581129"/>
            <a:ext cx="3708000" cy="1015663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Младшему </a:t>
            </a:r>
            <a:r>
              <a:rPr lang="ru-RU" sz="2000" b="1" dirty="0" smtClean="0">
                <a:latin typeface="+mj-lt"/>
              </a:rPr>
              <a:t>медперсоналу</a:t>
            </a:r>
          </a:p>
          <a:p>
            <a:r>
              <a:rPr lang="ru-RU" sz="2000" b="1" dirty="0" smtClean="0">
                <a:latin typeface="+mj-lt"/>
              </a:rPr>
              <a:t>и </a:t>
            </a:r>
            <a:r>
              <a:rPr lang="ru-RU" sz="2000" b="1" dirty="0">
                <a:latin typeface="+mj-lt"/>
              </a:rPr>
              <a:t>и</a:t>
            </a:r>
            <a:r>
              <a:rPr lang="ru-RU" sz="2000" b="1" dirty="0" smtClean="0">
                <a:latin typeface="+mj-lt"/>
              </a:rPr>
              <a:t>ному </a:t>
            </a:r>
            <a:r>
              <a:rPr lang="ru-RU" sz="2000" b="1" dirty="0">
                <a:latin typeface="+mj-lt"/>
              </a:rPr>
              <a:t>обеспечивающему персоналу</a:t>
            </a:r>
          </a:p>
        </p:txBody>
      </p:sp>
      <p:pic>
        <p:nvPicPr>
          <p:cNvPr id="1027" name="Picture 3" descr="D:\вра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483605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53582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584959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32586" y="1743200"/>
            <a:ext cx="4490943" cy="461665"/>
          </a:xfrm>
          <a:prstGeom prst="rect">
            <a:avLst/>
          </a:prstGeom>
          <a:ln>
            <a:gradFill flip="none" rotWithShape="1"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+mj-lt"/>
              </a:rPr>
              <a:t>Инфекционный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b="1" i="1" dirty="0">
                <a:latin typeface="+mj-lt"/>
              </a:rPr>
              <a:t>стационар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80528" y="-243406"/>
            <a:ext cx="2376264" cy="2536192"/>
            <a:chOff x="-180528" y="-243407"/>
            <a:chExt cx="2376264" cy="2536192"/>
          </a:xfrm>
        </p:grpSpPr>
        <p:sp>
          <p:nvSpPr>
            <p:cNvPr id="15" name="Прямоугольный треугольник 14"/>
            <p:cNvSpPr/>
            <p:nvPr/>
          </p:nvSpPr>
          <p:spPr>
            <a:xfrm rot="5400000">
              <a:off x="-260492" y="-163443"/>
              <a:ext cx="2536192" cy="2376264"/>
            </a:xfrm>
            <a:prstGeom prst="rtTriangle">
              <a:avLst/>
            </a:prstGeom>
            <a:gradFill flip="none" rotWithShape="1"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D:\Мои рисунки\Волгоградская область\Герб Волгоградской области\Без имени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" y="0"/>
              <a:ext cx="1060604" cy="944622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52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16632"/>
            <a:ext cx="61926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484 от 12.04.2020)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НАЧИНАЯ с АПРЕЛЯ на ТРИ МЕСЯЦА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8480" y="2309485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50</a:t>
            </a:r>
            <a:r>
              <a:rPr lang="ru-RU" sz="2000" b="1" dirty="0">
                <a:latin typeface="+mj-lt"/>
              </a:rPr>
              <a:t> 000 руб./в месяц*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8480" y="4360128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25</a:t>
            </a:r>
            <a:r>
              <a:rPr lang="ru-RU" sz="2000" b="1" dirty="0">
                <a:latin typeface="+mj-lt"/>
              </a:rPr>
              <a:t> 000 руб./в месяц*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6084004"/>
            <a:ext cx="5976664" cy="369332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+mj-lt"/>
              </a:rPr>
              <a:t>* Из расчета за фактически отработанное время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63688" y="2309485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Врачам 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763688" y="3345002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Среднему медперсоналу 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1763688" y="4360128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Младшему медперсоналу</a:t>
            </a:r>
          </a:p>
        </p:txBody>
      </p:sp>
      <p:pic>
        <p:nvPicPr>
          <p:cNvPr id="1027" name="Picture 3" descr="D:\вра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98884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041057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056183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32586" y="1268760"/>
            <a:ext cx="6239613" cy="461665"/>
          </a:xfrm>
          <a:prstGeom prst="rect">
            <a:avLst/>
          </a:prstGeom>
          <a:ln>
            <a:gradFill flip="none" rotWithShape="1"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+mj-lt"/>
              </a:rPr>
              <a:t>Бригады скорой медицинской помощи</a:t>
            </a:r>
          </a:p>
        </p:txBody>
      </p:sp>
      <p:pic>
        <p:nvPicPr>
          <p:cNvPr id="2050" name="Picture 2" descr="D:\СМ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3" y="5064183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 14"/>
          <p:cNvSpPr/>
          <p:nvPr/>
        </p:nvSpPr>
        <p:spPr>
          <a:xfrm>
            <a:off x="1763688" y="5333146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Водителям </a:t>
            </a:r>
            <a:endParaRPr lang="ru-RU" sz="2000" b="1" dirty="0">
              <a:latin typeface="+mj-lt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5055853" y="3249272"/>
            <a:ext cx="476667" cy="2628000"/>
          </a:xfrm>
          <a:prstGeom prst="rightBrace">
            <a:avLst>
              <a:gd name="adj1" fmla="val 8568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-180528" y="-243406"/>
            <a:ext cx="2376264" cy="2536192"/>
            <a:chOff x="-180528" y="-243407"/>
            <a:chExt cx="2376264" cy="2536192"/>
          </a:xfrm>
        </p:grpSpPr>
        <p:sp>
          <p:nvSpPr>
            <p:cNvPr id="18" name="Прямоугольный треугольник 17"/>
            <p:cNvSpPr/>
            <p:nvPr/>
          </p:nvSpPr>
          <p:spPr>
            <a:xfrm rot="5400000">
              <a:off x="-260492" y="-163443"/>
              <a:ext cx="2536192" cy="2376264"/>
            </a:xfrm>
            <a:prstGeom prst="rtTriangle">
              <a:avLst/>
            </a:prstGeom>
            <a:gradFill flip="none" rotWithShape="1"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D:\Мои рисунки\Волгоградская область\Герб Волгоградской области\Без имени-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" y="0"/>
              <a:ext cx="1060604" cy="944622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131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88480" y="2470671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21 468 </a:t>
            </a:r>
            <a:r>
              <a:rPr lang="ru-RU" sz="2000" b="1" dirty="0" smtClean="0">
                <a:latin typeface="+mj-lt"/>
              </a:rPr>
              <a:t>руб</a:t>
            </a:r>
            <a:r>
              <a:rPr lang="ru-RU" sz="2000" b="1" dirty="0">
                <a:latin typeface="+mj-lt"/>
              </a:rPr>
              <a:t>./в месяц*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8480" y="4523229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5 367 руб./в месяц*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6084004"/>
            <a:ext cx="5976664" cy="369332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+mj-lt"/>
              </a:rPr>
              <a:t>* Из расчета за фактически отработанное время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63688" y="2470671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Врачам скорой помощи 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763688" y="3302154"/>
            <a:ext cx="3708000" cy="707886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Среднему медперсоналу выездных бригад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1763688" y="4369341"/>
            <a:ext cx="3708000" cy="707886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Фельдшер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по </a:t>
            </a:r>
            <a:r>
              <a:rPr lang="ru-RU" sz="2000" b="1" dirty="0">
                <a:latin typeface="+mj-lt"/>
              </a:rPr>
              <a:t>приему вызовов</a:t>
            </a:r>
          </a:p>
        </p:txBody>
      </p:sp>
      <p:pic>
        <p:nvPicPr>
          <p:cNvPr id="1027" name="Picture 3" descr="D:\вра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150026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202243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13" y="421928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32586" y="1383159"/>
            <a:ext cx="6167605" cy="461665"/>
          </a:xfrm>
          <a:prstGeom prst="rect">
            <a:avLst/>
          </a:prstGeom>
          <a:ln>
            <a:gradFill flip="none" rotWithShape="1"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+mj-lt"/>
              </a:rPr>
              <a:t>Бригады скорой медицинской помощи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22320"/>
            <a:ext cx="83529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415 от 02.04.2020)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ОСОБЫЕ УСЛОВИЯ ТРУДА и ДОПОЛНИТЕЛЬНУЮ НАГРУЗКУ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88480" y="3406100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10 </a:t>
            </a:r>
            <a:r>
              <a:rPr lang="ru-RU" sz="2000" b="1" dirty="0" smtClean="0">
                <a:latin typeface="+mj-lt"/>
              </a:rPr>
              <a:t>734 руб</a:t>
            </a:r>
            <a:r>
              <a:rPr lang="ru-RU" sz="2000" b="1" dirty="0">
                <a:latin typeface="+mj-lt"/>
              </a:rPr>
              <a:t>./в месяц*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-180528" y="-243406"/>
            <a:ext cx="2376264" cy="2536192"/>
            <a:chOff x="-180528" y="-243407"/>
            <a:chExt cx="2376264" cy="2536192"/>
          </a:xfrm>
        </p:grpSpPr>
        <p:sp>
          <p:nvSpPr>
            <p:cNvPr id="24" name="Прямоугольный треугольник 23"/>
            <p:cNvSpPr/>
            <p:nvPr/>
          </p:nvSpPr>
          <p:spPr>
            <a:xfrm rot="5400000">
              <a:off x="-260492" y="-163443"/>
              <a:ext cx="2536192" cy="2376264"/>
            </a:xfrm>
            <a:prstGeom prst="rtTriangle">
              <a:avLst/>
            </a:prstGeom>
            <a:gradFill flip="none" rotWithShape="1"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4" descr="D:\Мои рисунки\Волгоградская область\Герб Волгоградской области\Без имени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" y="0"/>
              <a:ext cx="1060604" cy="944622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098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88480" y="2184785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21 468 </a:t>
            </a:r>
            <a:r>
              <a:rPr lang="ru-RU" sz="2000" b="1" dirty="0" smtClean="0">
                <a:latin typeface="+mj-lt"/>
              </a:rPr>
              <a:t>руб</a:t>
            </a:r>
            <a:r>
              <a:rPr lang="ru-RU" sz="2000" b="1" dirty="0">
                <a:latin typeface="+mj-lt"/>
              </a:rPr>
              <a:t>./в месяц*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8480" y="2976873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10 </a:t>
            </a:r>
            <a:r>
              <a:rPr lang="ru-RU" sz="2000" b="1" dirty="0" smtClean="0">
                <a:latin typeface="+mj-lt"/>
              </a:rPr>
              <a:t>734</a:t>
            </a:r>
            <a:r>
              <a:rPr lang="en-US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руб</a:t>
            </a:r>
            <a:r>
              <a:rPr lang="ru-RU" sz="2000" b="1" dirty="0">
                <a:latin typeface="+mj-lt"/>
              </a:rPr>
              <a:t>./в месяц*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6084004"/>
            <a:ext cx="5976664" cy="369332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+mj-lt"/>
              </a:rPr>
              <a:t>* Из расчета за фактически отработанное время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63688" y="2184785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Врачам скорой помощи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1763688" y="3615073"/>
            <a:ext cx="3708000" cy="707886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Младшему </a:t>
            </a:r>
            <a:r>
              <a:rPr lang="ru-RU" sz="2000" b="1" dirty="0" smtClean="0">
                <a:latin typeface="+mj-lt"/>
              </a:rPr>
              <a:t>медперсоналу</a:t>
            </a:r>
          </a:p>
          <a:p>
            <a:r>
              <a:rPr lang="ru-RU" sz="2000" b="1" dirty="0">
                <a:latin typeface="+mj-lt"/>
              </a:rPr>
              <a:t>выездных бригад </a:t>
            </a:r>
          </a:p>
        </p:txBody>
      </p:sp>
      <p:pic>
        <p:nvPicPr>
          <p:cNvPr id="1027" name="Picture 3" descr="D:\вра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3" y="1988840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3" y="2780928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3" y="3573016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79512" y="1556792"/>
            <a:ext cx="6239613" cy="461665"/>
          </a:xfrm>
          <a:prstGeom prst="rect">
            <a:avLst/>
          </a:prstGeom>
          <a:ln>
            <a:gradFill flip="none" rotWithShape="1"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+mj-lt"/>
              </a:rPr>
              <a:t>Бригады скорой медицинской помощи</a:t>
            </a:r>
          </a:p>
        </p:txBody>
      </p:sp>
      <p:pic>
        <p:nvPicPr>
          <p:cNvPr id="2050" name="Picture 2" descr="D:\СМ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3" y="5157192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 14"/>
          <p:cNvSpPr/>
          <p:nvPr/>
        </p:nvSpPr>
        <p:spPr>
          <a:xfrm>
            <a:off x="1763688" y="5353137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Водителям </a:t>
            </a:r>
            <a:endParaRPr lang="ru-RU" sz="2000" b="1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32656"/>
            <a:ext cx="9036496" cy="13234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ОБЛАСТНЫЕ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№ 230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21.04.2020)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ОСОБЫЕ УСЛОВИЯ ТРУДА и ДОПОЛНИТЕЛЬНУЮ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НАГРУЗКУ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т.ч. за работу с пациентами с подозрением на COVID-19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763688" y="2822986"/>
            <a:ext cx="3708000" cy="707886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Среднему медперсоналу выездных бригад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88480" y="4471209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5 367 руб./в месяц*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1763688" y="4407161"/>
            <a:ext cx="3708000" cy="707886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Фельдшер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по </a:t>
            </a:r>
            <a:r>
              <a:rPr lang="ru-RU" sz="2000" b="1" dirty="0">
                <a:latin typeface="+mj-lt"/>
              </a:rPr>
              <a:t>приему вызовов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013" y="4365104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авая фигурная скобка 25"/>
          <p:cNvSpPr/>
          <p:nvPr/>
        </p:nvSpPr>
        <p:spPr>
          <a:xfrm>
            <a:off x="5103445" y="3537264"/>
            <a:ext cx="476667" cy="2268000"/>
          </a:xfrm>
          <a:prstGeom prst="rightBrace">
            <a:avLst>
              <a:gd name="adj1" fmla="val 8568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-180528" y="-243408"/>
            <a:ext cx="2376264" cy="2536192"/>
            <a:chOff x="-180528" y="-243407"/>
            <a:chExt cx="2376264" cy="2536192"/>
          </a:xfrm>
        </p:grpSpPr>
        <p:sp>
          <p:nvSpPr>
            <p:cNvPr id="28" name="Прямоугольный треугольник 27"/>
            <p:cNvSpPr/>
            <p:nvPr/>
          </p:nvSpPr>
          <p:spPr>
            <a:xfrm rot="5400000">
              <a:off x="-260492" y="-163443"/>
              <a:ext cx="2536192" cy="2376264"/>
            </a:xfrm>
            <a:prstGeom prst="rtTriangle">
              <a:avLst/>
            </a:prstGeom>
            <a:gradFill flip="none" rotWithShape="1"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4" descr="D:\Мои рисунки\Волгоградская область\Герб Волгоградской области\Без имени-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" y="0"/>
              <a:ext cx="1060604" cy="944622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4399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1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88480" y="2758815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21 468 </a:t>
            </a:r>
            <a:r>
              <a:rPr lang="ru-RU" sz="2000" b="1" dirty="0" smtClean="0">
                <a:latin typeface="+mj-lt"/>
              </a:rPr>
              <a:t>руб</a:t>
            </a:r>
            <a:r>
              <a:rPr lang="ru-RU" sz="2000" b="1" dirty="0">
                <a:latin typeface="+mj-lt"/>
              </a:rPr>
              <a:t>./в месяц*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8480" y="4885185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5 367 руб./в месяц*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6084004"/>
            <a:ext cx="5976664" cy="369332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+mj-lt"/>
              </a:rPr>
              <a:t>* Из расчета за фактически отработанное время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63688" y="2758815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Врачам</a:t>
            </a:r>
            <a:endParaRPr lang="ru-RU" sz="2000" b="1" dirty="0">
              <a:latin typeface="+mj-lt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763688" y="3794331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Среднему </a:t>
            </a:r>
            <a:r>
              <a:rPr lang="ru-RU" sz="2000" b="1" dirty="0" smtClean="0">
                <a:latin typeface="+mj-lt"/>
              </a:rPr>
              <a:t>медперсоналу</a:t>
            </a:r>
            <a:endParaRPr lang="ru-RU" sz="2000" b="1" dirty="0">
              <a:latin typeface="+mj-lt"/>
            </a:endParaRPr>
          </a:p>
        </p:txBody>
      </p:sp>
      <p:pic>
        <p:nvPicPr>
          <p:cNvPr id="1027" name="Picture 3" descr="D:\вра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43817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олилиния 20"/>
          <p:cNvSpPr/>
          <p:nvPr/>
        </p:nvSpPr>
        <p:spPr>
          <a:xfrm>
            <a:off x="1763688" y="4885185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Младшему медперсоналу</a:t>
            </a:r>
          </a:p>
        </p:txBody>
      </p:sp>
      <p:pic>
        <p:nvPicPr>
          <p:cNvPr id="1028" name="Picture 4" descr="D:\м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490387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23944" y="1599184"/>
            <a:ext cx="3744000" cy="461665"/>
          </a:xfrm>
          <a:prstGeom prst="rect">
            <a:avLst/>
          </a:prstGeom>
          <a:ln>
            <a:gradFill flip="none" rotWithShape="1"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+mj-lt"/>
              </a:rPr>
              <a:t>Амбулаторная служба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22320"/>
            <a:ext cx="83529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415 от 02.04.2020)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ОСОБЫЕ УСЛОВИЯ ТРУДА и ДОПОЛНИТЕЛЬНУЮ НАГРУЗКУ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88480" y="3794331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10 </a:t>
            </a:r>
            <a:r>
              <a:rPr lang="ru-RU" sz="2000" b="1" dirty="0" smtClean="0">
                <a:latin typeface="+mj-lt"/>
              </a:rPr>
              <a:t>734 руб</a:t>
            </a:r>
            <a:r>
              <a:rPr lang="ru-RU" sz="2000" b="1" dirty="0">
                <a:latin typeface="+mj-lt"/>
              </a:rPr>
              <a:t>./в месяц*</a:t>
            </a:r>
          </a:p>
        </p:txBody>
      </p:sp>
      <p:pic>
        <p:nvPicPr>
          <p:cNvPr id="15" name="Picture 5" descr="D:\м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58124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-180528" y="-243406"/>
            <a:ext cx="2376264" cy="2536192"/>
            <a:chOff x="-180528" y="-243407"/>
            <a:chExt cx="2376264" cy="2536192"/>
          </a:xfrm>
        </p:grpSpPr>
        <p:sp>
          <p:nvSpPr>
            <p:cNvPr id="23" name="Прямоугольный треугольник 22"/>
            <p:cNvSpPr/>
            <p:nvPr/>
          </p:nvSpPr>
          <p:spPr>
            <a:xfrm rot="5400000">
              <a:off x="-260492" y="-163443"/>
              <a:ext cx="2536192" cy="2376264"/>
            </a:xfrm>
            <a:prstGeom prst="rtTriangle">
              <a:avLst/>
            </a:prstGeom>
            <a:gradFill flip="none" rotWithShape="1"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4" descr="D:\Мои рисунки\Волгоградская область\Герб Волгоградской области\Без имени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" y="0"/>
              <a:ext cx="1060604" cy="944622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2417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1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32656"/>
            <a:ext cx="9036496" cy="13234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ОБЛАСТНЫЕ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№ 230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21.04.2020)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ОСОБЫЕ УСЛОВИЯ ТРУДА и ДОПОЛНИТЕЛЬНУЮ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НАГРУЗКУ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т.ч. за работу с пациентами с подозрением на COVID-19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8480" y="2804250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21 </a:t>
            </a:r>
            <a:r>
              <a:rPr lang="ru-RU" sz="2000" b="1" dirty="0" smtClean="0">
                <a:latin typeface="+mj-lt"/>
              </a:rPr>
              <a:t>468 руб</a:t>
            </a:r>
            <a:r>
              <a:rPr lang="ru-RU" sz="2000" b="1" dirty="0">
                <a:latin typeface="+mj-lt"/>
              </a:rPr>
              <a:t>./в месяц*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88480" y="3839767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10 734 руб./в месяц*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8480" y="4953361"/>
            <a:ext cx="32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 5 367 руб./в месяц*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6084004"/>
            <a:ext cx="5976664" cy="369332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+mj-lt"/>
              </a:rPr>
              <a:t>* Из расчета за фактически отработанное время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63688" y="2804250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Врачам 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763688" y="3839767"/>
            <a:ext cx="3708000" cy="400110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Среднему медперсоналу 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1763688" y="4645586"/>
            <a:ext cx="3708000" cy="1015663"/>
          </a:xfrm>
          <a:custGeom>
            <a:avLst/>
            <a:gdLst>
              <a:gd name="connsiteX0" fmla="*/ 0 w 4572000"/>
              <a:gd name="connsiteY0" fmla="*/ 46801 h 280799"/>
              <a:gd name="connsiteX1" fmla="*/ 46801 w 4572000"/>
              <a:gd name="connsiteY1" fmla="*/ 0 h 280799"/>
              <a:gd name="connsiteX2" fmla="*/ 4525199 w 4572000"/>
              <a:gd name="connsiteY2" fmla="*/ 0 h 280799"/>
              <a:gd name="connsiteX3" fmla="*/ 4572000 w 4572000"/>
              <a:gd name="connsiteY3" fmla="*/ 46801 h 280799"/>
              <a:gd name="connsiteX4" fmla="*/ 4572000 w 4572000"/>
              <a:gd name="connsiteY4" fmla="*/ 233998 h 280799"/>
              <a:gd name="connsiteX5" fmla="*/ 4525199 w 4572000"/>
              <a:gd name="connsiteY5" fmla="*/ 280799 h 280799"/>
              <a:gd name="connsiteX6" fmla="*/ 46801 w 4572000"/>
              <a:gd name="connsiteY6" fmla="*/ 280799 h 280799"/>
              <a:gd name="connsiteX7" fmla="*/ 0 w 4572000"/>
              <a:gd name="connsiteY7" fmla="*/ 233998 h 280799"/>
              <a:gd name="connsiteX8" fmla="*/ 0 w 4572000"/>
              <a:gd name="connsiteY8" fmla="*/ 46801 h 28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0799">
                <a:moveTo>
                  <a:pt x="0" y="46801"/>
                </a:moveTo>
                <a:cubicBezTo>
                  <a:pt x="0" y="20954"/>
                  <a:pt x="20954" y="0"/>
                  <a:pt x="46801" y="0"/>
                </a:cubicBezTo>
                <a:lnTo>
                  <a:pt x="4525199" y="0"/>
                </a:lnTo>
                <a:cubicBezTo>
                  <a:pt x="4551046" y="0"/>
                  <a:pt x="4572000" y="20954"/>
                  <a:pt x="4572000" y="46801"/>
                </a:cubicBezTo>
                <a:lnTo>
                  <a:pt x="4572000" y="233998"/>
                </a:lnTo>
                <a:cubicBezTo>
                  <a:pt x="4572000" y="259845"/>
                  <a:pt x="4551046" y="280799"/>
                  <a:pt x="4525199" y="280799"/>
                </a:cubicBezTo>
                <a:lnTo>
                  <a:pt x="46801" y="280799"/>
                </a:lnTo>
                <a:cubicBezTo>
                  <a:pt x="20954" y="280799"/>
                  <a:pt x="0" y="259845"/>
                  <a:pt x="0" y="233998"/>
                </a:cubicBezTo>
                <a:lnTo>
                  <a:pt x="0" y="46801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Младшему </a:t>
            </a:r>
            <a:r>
              <a:rPr lang="ru-RU" sz="2000" b="1" dirty="0" smtClean="0">
                <a:latin typeface="+mj-lt"/>
              </a:rPr>
              <a:t>медперсоналу</a:t>
            </a:r>
          </a:p>
          <a:p>
            <a:r>
              <a:rPr lang="ru-RU" sz="2000" b="1" dirty="0" smtClean="0">
                <a:latin typeface="+mj-lt"/>
              </a:rPr>
              <a:t>и </a:t>
            </a:r>
            <a:r>
              <a:rPr lang="ru-RU" sz="2000" b="1" dirty="0">
                <a:latin typeface="+mj-lt"/>
              </a:rPr>
              <a:t>и</a:t>
            </a:r>
            <a:r>
              <a:rPr lang="ru-RU" sz="2000" b="1" dirty="0" smtClean="0">
                <a:latin typeface="+mj-lt"/>
              </a:rPr>
              <a:t>ному </a:t>
            </a:r>
            <a:r>
              <a:rPr lang="ru-RU" sz="2000" b="1" dirty="0">
                <a:latin typeface="+mj-lt"/>
              </a:rPr>
              <a:t>обеспечивающему персоналу</a:t>
            </a:r>
          </a:p>
        </p:txBody>
      </p:sp>
      <p:pic>
        <p:nvPicPr>
          <p:cNvPr id="1027" name="Picture 3" descr="D:\врач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483605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53582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649416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944" y="1599184"/>
            <a:ext cx="3744000" cy="461665"/>
          </a:xfrm>
          <a:prstGeom prst="rect">
            <a:avLst/>
          </a:prstGeom>
          <a:ln>
            <a:gradFill flip="none" rotWithShape="1">
              <a:gsLst>
                <a:gs pos="0">
                  <a:schemeClr val="tx1"/>
                </a:gs>
                <a:gs pos="12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+mj-lt"/>
              </a:rPr>
              <a:t>Амбулаторная служба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-252536" y="-171400"/>
            <a:ext cx="2376264" cy="2536192"/>
            <a:chOff x="-180528" y="-243407"/>
            <a:chExt cx="2376264" cy="2536192"/>
          </a:xfrm>
        </p:grpSpPr>
        <p:sp>
          <p:nvSpPr>
            <p:cNvPr id="23" name="Прямоугольный треугольник 22"/>
            <p:cNvSpPr/>
            <p:nvPr/>
          </p:nvSpPr>
          <p:spPr>
            <a:xfrm rot="5400000">
              <a:off x="-260492" y="-163443"/>
              <a:ext cx="2536192" cy="2376264"/>
            </a:xfrm>
            <a:prstGeom prst="rtTriangle">
              <a:avLst/>
            </a:prstGeom>
            <a:gradFill flip="none" rotWithShape="1">
              <a:gsLst>
                <a:gs pos="0">
                  <a:schemeClr val="bg1"/>
                </a:gs>
                <a:gs pos="5100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Picture 4" descr="D:\Мои рисунки\Волгоградская область\Герб Волгоградской области\Без имени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" y="0"/>
              <a:ext cx="1060604" cy="944622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1692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526</Words>
  <Application>Microsoft Office PowerPoint</Application>
  <PresentationFormat>Экран (4:3)</PresentationFormat>
  <Paragraphs>119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ГБУЗ ВОМИАЦ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Пермяк Татьяна Михайловна</dc:creator>
  <cp:lastModifiedBy>TYu_Kuznetsova</cp:lastModifiedBy>
  <cp:revision>71</cp:revision>
  <dcterms:created xsi:type="dcterms:W3CDTF">2020-05-06T11:01:25Z</dcterms:created>
  <dcterms:modified xsi:type="dcterms:W3CDTF">2020-05-08T11:53:24Z</dcterms:modified>
</cp:coreProperties>
</file>