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47" r:id="rId2"/>
    <p:sldId id="331" r:id="rId3"/>
    <p:sldId id="328" r:id="rId4"/>
    <p:sldId id="329" r:id="rId5"/>
    <p:sldId id="330" r:id="rId6"/>
    <p:sldId id="332" r:id="rId7"/>
    <p:sldId id="333" r:id="rId8"/>
    <p:sldId id="338" r:id="rId9"/>
    <p:sldId id="336" r:id="rId10"/>
    <p:sldId id="334" r:id="rId11"/>
    <p:sldId id="311" r:id="rId12"/>
    <p:sldId id="308" r:id="rId13"/>
    <p:sldId id="309" r:id="rId14"/>
    <p:sldId id="319" r:id="rId15"/>
    <p:sldId id="320" r:id="rId16"/>
    <p:sldId id="281" r:id="rId17"/>
    <p:sldId id="321" r:id="rId18"/>
    <p:sldId id="312" r:id="rId19"/>
    <p:sldId id="313" r:id="rId20"/>
    <p:sldId id="314" r:id="rId21"/>
    <p:sldId id="322" r:id="rId22"/>
    <p:sldId id="323" r:id="rId23"/>
    <p:sldId id="324" r:id="rId24"/>
    <p:sldId id="325" r:id="rId25"/>
    <p:sldId id="327" r:id="rId26"/>
    <p:sldId id="344" r:id="rId27"/>
    <p:sldId id="345" r:id="rId28"/>
    <p:sldId id="343" r:id="rId29"/>
    <p:sldId id="346" r:id="rId3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1D3E-D12E-F04B-BC2D-7ACC1E488C61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692D-9FA5-684A-8EF4-B561B5F66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9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8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0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6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A849-716F-4042-805A-92AFACAB467A}" type="datetimeFigureOut">
              <a:rPr lang="ru-RU" smtClean="0"/>
              <a:t>04.02.16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8392-B21B-214B-803A-B842DD11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1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85895"/>
          </a:xfrm>
        </p:spPr>
        <p:txBody>
          <a:bodyPr>
            <a:normAutofit/>
          </a:bodyPr>
          <a:lstStyle/>
          <a:p>
            <a:r>
              <a:rPr lang="ru-RU" sz="8800" baseline="30000" dirty="0" smtClean="0"/>
              <a:t>Диагностический и лечебный </a:t>
            </a:r>
            <a:br>
              <a:rPr lang="ru-RU" sz="8800" baseline="30000" dirty="0" smtClean="0"/>
            </a:br>
            <a:r>
              <a:rPr lang="ru-RU" sz="8800" baseline="30000" dirty="0" smtClean="0"/>
              <a:t>алгоритмы при гриппе</a:t>
            </a:r>
            <a:endParaRPr lang="en-US" sz="8800" baseline="30000" dirty="0"/>
          </a:p>
        </p:txBody>
      </p:sp>
    </p:spTree>
    <p:extLst>
      <p:ext uri="{BB962C8B-B14F-4D97-AF65-F5344CB8AC3E}">
        <p14:creationId xmlns:p14="http://schemas.microsoft.com/office/powerpoint/2010/main" val="168852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4490" r="26563" b="21428"/>
          <a:stretch>
            <a:fillRect/>
          </a:stretch>
        </p:blipFill>
        <p:spPr bwMode="auto">
          <a:xfrm>
            <a:off x="838200" y="387350"/>
            <a:ext cx="7924800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Программа обследования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836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Анализ крови</a:t>
            </a:r>
          </a:p>
          <a:p>
            <a:r>
              <a:rPr lang="ru-RU" sz="3600" b="1" dirty="0" smtClean="0"/>
              <a:t>Анализ мочи</a:t>
            </a:r>
          </a:p>
          <a:p>
            <a:r>
              <a:rPr lang="ru-RU" sz="3600" b="1" dirty="0" smtClean="0"/>
              <a:t>Анализ мокроты</a:t>
            </a:r>
          </a:p>
          <a:p>
            <a:r>
              <a:rPr lang="ru-RU" sz="3600" b="1" dirty="0" smtClean="0"/>
              <a:t>ЭКГ</a:t>
            </a:r>
          </a:p>
          <a:p>
            <a:r>
              <a:rPr lang="ru-RU" sz="3600" b="1" dirty="0" smtClean="0"/>
              <a:t>Рентгенография органов грудной клетки</a:t>
            </a:r>
          </a:p>
          <a:p>
            <a:r>
              <a:rPr lang="ru-RU" sz="3600" b="1" dirty="0" smtClean="0"/>
              <a:t>Молекулярно-генетическое исследование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2840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Диагностический алгоритм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Клиническая картина</a:t>
            </a:r>
          </a:p>
          <a:p>
            <a:r>
              <a:rPr lang="ru-RU" sz="4400" dirty="0" smtClean="0"/>
              <a:t>Эпидемиологический анамнез (эпидемиологический кластер)</a:t>
            </a:r>
          </a:p>
          <a:p>
            <a:r>
              <a:rPr lang="ru-RU" sz="4400" dirty="0" smtClean="0"/>
              <a:t>Синдром дыхательных расстройств</a:t>
            </a:r>
          </a:p>
          <a:p>
            <a:r>
              <a:rPr lang="ru-RU" sz="4400" dirty="0" smtClean="0"/>
              <a:t>Синдром гемодинамической нестабильности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5200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Диагностический алгоритм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21851"/>
            <a:ext cx="8229600" cy="3707024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Неврологические синдромы</a:t>
            </a:r>
          </a:p>
          <a:p>
            <a:r>
              <a:rPr lang="ru-RU" sz="4800" dirty="0" smtClean="0"/>
              <a:t>Гематологические синдромы</a:t>
            </a:r>
          </a:p>
          <a:p>
            <a:r>
              <a:rPr lang="ru-RU" sz="4800" dirty="0" err="1" smtClean="0"/>
              <a:t>Рабдомиолиз</a:t>
            </a:r>
            <a:endParaRPr lang="ru-RU" sz="4800" dirty="0" smtClean="0"/>
          </a:p>
          <a:p>
            <a:r>
              <a:rPr lang="ru-RU" sz="4800" dirty="0" smtClean="0"/>
              <a:t>Почечная </a:t>
            </a:r>
            <a:r>
              <a:rPr lang="ru-RU" sz="4800" dirty="0" err="1" smtClean="0"/>
              <a:t>надостаточность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6054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Клиническое наблюдение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Женщина 47 лет госпитализирована машиной скорой помощи 14.11.09. Заболела 09.11.09. Наблюдалась клиника ОРЗ, лихорадка до 39</a:t>
            </a:r>
            <a:r>
              <a:rPr kumimoji="0" lang="en-US">
                <a:latin typeface="Arial" charset="0"/>
                <a:cs typeface="Arial" charset="0"/>
              </a:rPr>
              <a:t>°</a:t>
            </a:r>
            <a:r>
              <a:rPr kumimoji="0" lang="ru-RU">
                <a:latin typeface="Arial" charset="0"/>
                <a:cs typeface="Arial" charset="0"/>
              </a:rPr>
              <a:t>С, без эффекта от жаропонижающих, непродуктивный кашель. Госпитализирована непосредственно в реанимационное отделение.</a:t>
            </a:r>
            <a:endParaRPr kumimoji="0"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Продолжение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ru-RU">
                <a:latin typeface="Arial" charset="0"/>
                <a:cs typeface="Arial" charset="0"/>
              </a:rPr>
              <a:t>Сфера сознания – глубокое оглушение по шкале Глазго – 13 баллов. Температура – 38,5</a:t>
            </a:r>
            <a:r>
              <a:rPr kumimoji="0" lang="en-US">
                <a:latin typeface="Arial" charset="0"/>
                <a:cs typeface="Arial" charset="0"/>
              </a:rPr>
              <a:t>°</a:t>
            </a:r>
            <a:r>
              <a:rPr kumimoji="0" lang="ru-RU">
                <a:latin typeface="Arial" charset="0"/>
                <a:cs typeface="Arial" charset="0"/>
              </a:rPr>
              <a:t>С, кожные покровы сухие, чистые, симптом белого пятна – 6 сек., сатурация – 68%, ЧДД – 46 в мин., при аускультации выслушивались рассеянные сухие хрипы. Пульс – 123 удара в мин., АД – 80\50 мм.рт.ст. Живот активно участвует в акте дыхания</a:t>
            </a:r>
            <a:endParaRPr kumimoji="0"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-6250" b="-8844"/>
          <a:stretch/>
        </p:blipFill>
        <p:spPr>
          <a:xfrm>
            <a:off x="1140817" y="563547"/>
            <a:ext cx="7037761" cy="5727930"/>
          </a:xfrm>
        </p:spPr>
      </p:pic>
    </p:spTree>
    <p:extLst>
      <p:ext uri="{BB962C8B-B14F-4D97-AF65-F5344CB8AC3E}">
        <p14:creationId xmlns:p14="http://schemas.microsoft.com/office/powerpoint/2010/main" val="416555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Продолжение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В анализах крови выявлена тромбоцитопения – 87000</a:t>
            </a:r>
          </a:p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Клинический диагноз: гриппозная пневмония, синдром острого повреждения легких, шок.</a:t>
            </a:r>
          </a:p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Этиология пневмонии подтверждена молекулярными методами.</a:t>
            </a:r>
            <a:endParaRPr kumimoji="0" lang="en-US" sz="1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Лечебный алгоритм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Базисная антивирусная терапия – стартовая эмпирическая терапия</a:t>
            </a:r>
          </a:p>
          <a:p>
            <a:r>
              <a:rPr lang="ru-RU" sz="4000" b="1" dirty="0" err="1" smtClean="0"/>
              <a:t>Респираторна</a:t>
            </a:r>
            <a:r>
              <a:rPr lang="ru-RU" sz="4000" b="1" dirty="0" smtClean="0"/>
              <a:t> поддержка</a:t>
            </a:r>
          </a:p>
          <a:p>
            <a:endParaRPr lang="ru-RU" sz="4000" b="1" dirty="0"/>
          </a:p>
          <a:p>
            <a:r>
              <a:rPr lang="ru-RU" sz="4000" b="1" dirty="0" smtClean="0"/>
              <a:t>Антибиотики</a:t>
            </a:r>
          </a:p>
          <a:p>
            <a:r>
              <a:rPr lang="ru-RU" sz="4000" b="1" dirty="0" smtClean="0"/>
              <a:t>Вспомогательная терапия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7117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Базисная антивирусная терапия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533" y="2841340"/>
            <a:ext cx="3624437" cy="3168977"/>
          </a:xfrm>
        </p:spPr>
        <p:txBody>
          <a:bodyPr>
            <a:normAutofit lnSpcReduction="10000"/>
          </a:bodyPr>
          <a:lstStyle/>
          <a:p>
            <a:r>
              <a:rPr lang="ru-RU" sz="4400" dirty="0" err="1" smtClean="0"/>
              <a:t>Тамифлю</a:t>
            </a:r>
            <a:endParaRPr lang="ru-RU" sz="4400" dirty="0" smtClean="0"/>
          </a:p>
          <a:p>
            <a:r>
              <a:rPr lang="ru-RU" sz="4400" dirty="0" err="1" smtClean="0"/>
              <a:t>Реленза</a:t>
            </a:r>
            <a:endParaRPr lang="ru-RU" sz="4400" dirty="0" smtClean="0"/>
          </a:p>
          <a:p>
            <a:endParaRPr lang="ru-RU" sz="4400" dirty="0" smtClean="0"/>
          </a:p>
          <a:p>
            <a:r>
              <a:rPr lang="ru-RU" sz="4400" dirty="0" err="1" smtClean="0"/>
              <a:t>Ингавирин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3473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0"/>
            <a:ext cx="628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2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Респираторная поддержка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Кислород</a:t>
            </a:r>
          </a:p>
          <a:p>
            <a:r>
              <a:rPr lang="ru-RU" sz="4000" b="1" dirty="0" err="1" smtClean="0"/>
              <a:t>Сальбутамол</a:t>
            </a:r>
            <a:r>
              <a:rPr lang="ru-RU" sz="4000" b="1" dirty="0" smtClean="0"/>
              <a:t> или </a:t>
            </a:r>
            <a:r>
              <a:rPr lang="ru-RU" sz="4000" b="1" dirty="0" err="1" smtClean="0"/>
              <a:t>беродуал</a:t>
            </a:r>
            <a:endParaRPr lang="ru-RU" sz="4000" b="1" dirty="0" smtClean="0"/>
          </a:p>
          <a:p>
            <a:r>
              <a:rPr lang="ru-RU" sz="4000" b="1" dirty="0" err="1" smtClean="0"/>
              <a:t>Ацетилцистеин</a:t>
            </a:r>
            <a:endParaRPr lang="ru-RU" sz="4000" b="1" dirty="0" smtClean="0"/>
          </a:p>
          <a:p>
            <a:r>
              <a:rPr lang="ru-RU" sz="4000" b="1" dirty="0" err="1" smtClean="0"/>
              <a:t>Неинвазивная</a:t>
            </a:r>
            <a:r>
              <a:rPr lang="ru-RU" sz="4000" b="1" dirty="0" smtClean="0"/>
              <a:t> вентиляция легких</a:t>
            </a:r>
          </a:p>
          <a:p>
            <a:r>
              <a:rPr lang="ru-RU" sz="4000" b="1" dirty="0" smtClean="0"/>
              <a:t>Альвеолярная перкуссия</a:t>
            </a:r>
          </a:p>
          <a:p>
            <a:r>
              <a:rPr lang="ru-RU" sz="4000" b="1" dirty="0" smtClean="0"/>
              <a:t>Искусственная вентиляция легких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5420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Лечение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Выполнена экстренная интубация, начата ИВЛ с параметрами </a:t>
            </a:r>
            <a:r>
              <a:rPr kumimoji="0" lang="en-US">
                <a:latin typeface="Arial" charset="0"/>
                <a:cs typeface="Arial" charset="0"/>
              </a:rPr>
              <a:t>CMV</a:t>
            </a:r>
            <a:r>
              <a:rPr kumimoji="0" lang="ru-RU">
                <a:latin typeface="Arial" charset="0"/>
                <a:cs typeface="Arial" charset="0"/>
              </a:rPr>
              <a:t>, ДО – О,45 л. ЧДД – 15 в минуту, ПДКВ 8 см. вод. Ст., </a:t>
            </a:r>
            <a:r>
              <a:rPr kumimoji="0" lang="en-US">
                <a:latin typeface="Arial" charset="0"/>
                <a:cs typeface="Arial" charset="0"/>
              </a:rPr>
              <a:t>FiO2 – 40%</a:t>
            </a:r>
            <a:r>
              <a:rPr kumimoji="0" lang="ru-RU">
                <a:latin typeface="Arial" charset="0"/>
                <a:cs typeface="Arial" charset="0"/>
              </a:rPr>
              <a:t>, пиковое давление – 32 см.вод.ст. Бронхоскопическая картина – слизистая диффузно гиперемирована, санируется большое количество мокроты  окрашенной кровью.</a:t>
            </a:r>
          </a:p>
        </p:txBody>
      </p:sp>
    </p:spTree>
    <p:extLst>
      <p:ext uri="{BB962C8B-B14F-4D97-AF65-F5344CB8AC3E}">
        <p14:creationId xmlns:p14="http://schemas.microsoft.com/office/powerpoint/2010/main" val="6826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Лечение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Потребовалась инотропная поддержка – допамин – 5 мкг/кг/мин. Исходно диурез был снижен – 40 мл. час. Инфузионная терапия была ограничена кристаллоидами до 500 мл/сутки. Энтеральное питание с 500 мл до 1500 мл/сутки (Нутрикомп – Стандарт в зонд)</a:t>
            </a:r>
          </a:p>
        </p:txBody>
      </p:sp>
    </p:spTree>
    <p:extLst>
      <p:ext uri="{BB962C8B-B14F-4D97-AF65-F5344CB8AC3E}">
        <p14:creationId xmlns:p14="http://schemas.microsoft.com/office/powerpoint/2010/main" val="295933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Лечение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Противовирусная терапия: озелтамивир по 75 мг два раза в сутки в зонд, левофлоксацин 500 мг. два раза в сутки в/в, эноксапарин 40 мг. один раз в сутки п/к.</a:t>
            </a:r>
          </a:p>
        </p:txBody>
      </p:sp>
    </p:spTree>
    <p:extLst>
      <p:ext uri="{BB962C8B-B14F-4D97-AF65-F5344CB8AC3E}">
        <p14:creationId xmlns:p14="http://schemas.microsoft.com/office/powerpoint/2010/main" val="232447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ru-RU">
                <a:latin typeface="Arial" charset="0"/>
                <a:cs typeface="Arial" charset="0"/>
              </a:rPr>
              <a:t>Результаты лечения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ru-RU">
                <a:latin typeface="Arial" charset="0"/>
                <a:cs typeface="Arial" charset="0"/>
              </a:rPr>
              <a:t>На четвертые сутки ИВЛ она восстановила сознание, стабилизировалась гемодинамика, адекватный диурез, стойкая нормальная температура тела, переведена на вспомогательный режим вентиляции. На 5 сутки больная была успешно экстубирована. Последующие двое сутки проводилось отлучение от искусственной вентиляции легких</a:t>
            </a:r>
          </a:p>
        </p:txBody>
      </p:sp>
    </p:spTree>
    <p:extLst>
      <p:ext uri="{BB962C8B-B14F-4D97-AF65-F5344CB8AC3E}">
        <p14:creationId xmlns:p14="http://schemas.microsoft.com/office/powerpoint/2010/main" val="252002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Профилактические программы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0755" y="2856090"/>
            <a:ext cx="3578578" cy="1758244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Тамифлю</a:t>
            </a:r>
            <a:endParaRPr lang="ru-RU" sz="4400" dirty="0" smtClean="0"/>
          </a:p>
          <a:p>
            <a:r>
              <a:rPr lang="ru-RU" sz="4400" dirty="0" err="1" smtClean="0"/>
              <a:t>Ингавирин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28642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/>
          </p:nvPr>
        </p:nvSpPr>
        <p:spPr>
          <a:xfrm>
            <a:off x="323850" y="1341438"/>
            <a:ext cx="8229600" cy="4032250"/>
          </a:xfrm>
        </p:spPr>
        <p:txBody>
          <a:bodyPr/>
          <a:lstStyle/>
          <a:p>
            <a:r>
              <a:rPr lang="ru-RU" sz="6600" b="1" smtClean="0">
                <a:latin typeface="Arial" charset="0"/>
              </a:rPr>
              <a:t>БОТКИН </a:t>
            </a:r>
            <a:br>
              <a:rPr lang="ru-RU" sz="6600" b="1" smtClean="0">
                <a:latin typeface="Arial" charset="0"/>
              </a:rPr>
            </a:br>
            <a:r>
              <a:rPr lang="ru-RU" sz="6600" b="1" smtClean="0">
                <a:latin typeface="Arial" charset="0"/>
              </a:rPr>
              <a:t>ЕВГЕНИЙ</a:t>
            </a:r>
            <a:br>
              <a:rPr lang="ru-RU" sz="6600" b="1" smtClean="0">
                <a:latin typeface="Arial" charset="0"/>
              </a:rPr>
            </a:br>
            <a:r>
              <a:rPr lang="ru-RU" sz="6600" b="1" smtClean="0">
                <a:latin typeface="Arial" charset="0"/>
              </a:rPr>
              <a:t>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9931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sz="4800" dirty="0" smtClean="0"/>
              <a:t>Герб рода Боткиных</a:t>
            </a:r>
            <a:br>
              <a:rPr lang="ru-RU" sz="4800" dirty="0" smtClean="0"/>
            </a:br>
            <a:r>
              <a:rPr lang="ru-RU" sz="4800" u="sng" dirty="0" smtClean="0"/>
              <a:t>Начертано</a:t>
            </a:r>
            <a:r>
              <a:rPr lang="ru-RU" sz="4800" dirty="0" smtClean="0"/>
              <a:t>: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ВЕРОЮ! </a:t>
            </a:r>
            <a:br>
              <a:rPr lang="ru-RU" sz="4800" b="1" dirty="0" smtClean="0"/>
            </a:br>
            <a:r>
              <a:rPr lang="ru-RU" sz="4800" b="1" dirty="0" smtClean="0"/>
              <a:t>ВЕРНОСТЬЮ!</a:t>
            </a:r>
            <a:br>
              <a:rPr lang="ru-RU" sz="4800" b="1" dirty="0" smtClean="0"/>
            </a:br>
            <a:r>
              <a:rPr lang="ru-RU" sz="4800" b="1" dirty="0" smtClean="0"/>
              <a:t> ТРУДОМ!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7971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151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Святой </a:t>
            </a:r>
            <a:br>
              <a:rPr lang="ru-RU" sz="6000" dirty="0" smtClean="0"/>
            </a:br>
            <a:r>
              <a:rPr lang="ru-RU" sz="6000" dirty="0" smtClean="0"/>
              <a:t>Праведный </a:t>
            </a:r>
            <a:br>
              <a:rPr lang="ru-RU" sz="6000" dirty="0" smtClean="0"/>
            </a:br>
            <a:r>
              <a:rPr lang="ru-RU" sz="6000" dirty="0" smtClean="0"/>
              <a:t>Страстотерпец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b="1" dirty="0" smtClean="0"/>
              <a:t>ЕВГЕНИЙ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000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188913"/>
            <a:ext cx="53657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61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0364"/>
          </a:xfrm>
        </p:spPr>
        <p:txBody>
          <a:bodyPr/>
          <a:lstStyle/>
          <a:p>
            <a:r>
              <a:rPr lang="ru-RU" b="1" u="sng" dirty="0" smtClean="0"/>
              <a:t>Энгельгардт Владимир Александрович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Творчество ученого есть  .. </a:t>
            </a:r>
            <a:r>
              <a:rPr lang="ru-RU" dirty="0"/>
              <a:t>р</a:t>
            </a:r>
            <a:r>
              <a:rPr lang="ru-RU" dirty="0" smtClean="0"/>
              <a:t>езультат  некого инстинкта, как потребность птицы петь или же стремление рыбы подниматься против течения бурной горной реки</a:t>
            </a:r>
            <a:br>
              <a:rPr lang="ru-RU" dirty="0" smtClean="0"/>
            </a:br>
            <a:r>
              <a:rPr lang="ru-RU" dirty="0" smtClean="0"/>
              <a:t>«Рефлексия цели»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А.В. </a:t>
            </a:r>
            <a:r>
              <a:rPr lang="ru-RU" dirty="0" err="1" smtClean="0"/>
              <a:t>Говорин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2" y="2998758"/>
            <a:ext cx="8229600" cy="2797114"/>
          </a:xfrm>
        </p:spPr>
        <p:txBody>
          <a:bodyPr/>
          <a:lstStyle/>
          <a:p>
            <a:r>
              <a:rPr lang="ru-RU" dirty="0" smtClean="0"/>
              <a:t>Забайкальский край: численность его населения составляет 1 117 000 человек, в 2009 гриппом заболело 128 000 человек, что составило 11,5% от всего населения; смертельные исходы были у 57 человек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5036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93,6%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</a:t>
            </a:r>
            <a:r>
              <a:rPr lang="ru-RU" dirty="0" smtClean="0"/>
              <a:t>стрый респираторный </a:t>
            </a:r>
            <a:r>
              <a:rPr lang="ru-RU" dirty="0" err="1" smtClean="0"/>
              <a:t>дистресс</a:t>
            </a:r>
            <a:r>
              <a:rPr lang="ru-RU" dirty="0" smtClean="0"/>
              <a:t> синдром стал причиной смерти у тяжелых больных гриппом</a:t>
            </a:r>
            <a:br>
              <a:rPr lang="ru-RU" dirty="0" smtClean="0"/>
            </a:br>
            <a:r>
              <a:rPr lang="ru-RU" sz="3200" dirty="0" smtClean="0"/>
              <a:t>(</a:t>
            </a:r>
            <a:r>
              <a:rPr lang="ru-RU" sz="2400" dirty="0" smtClean="0"/>
              <a:t>А.В. </a:t>
            </a:r>
            <a:r>
              <a:rPr lang="ru-RU" sz="2400" dirty="0" err="1" smtClean="0"/>
              <a:t>Говорин</a:t>
            </a:r>
            <a:r>
              <a:rPr lang="ru-RU" sz="32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7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академика Д.К. Львова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4420"/>
            <a:ext cx="8229600" cy="3363848"/>
          </a:xfrm>
        </p:spPr>
        <p:txBody>
          <a:bodyPr/>
          <a:lstStyle/>
          <a:p>
            <a:r>
              <a:rPr lang="ru-RU" dirty="0" smtClean="0"/>
              <a:t>Третья неделя декабря 2015 и третья неделя января 2016 годов: значительно возросла заболеваемость гриппом.</a:t>
            </a:r>
          </a:p>
          <a:p>
            <a:r>
              <a:rPr lang="ru-RU" dirty="0" smtClean="0"/>
              <a:t> В Центральном Федеральном округе </a:t>
            </a:r>
            <a:r>
              <a:rPr lang="ru-RU" dirty="0" err="1" smtClean="0"/>
              <a:t>эпидпорог</a:t>
            </a:r>
            <a:r>
              <a:rPr lang="ru-RU" dirty="0" smtClean="0"/>
              <a:t> среди дошкольников был превышен в 85,2%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академика Д.К. Львова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8560"/>
            <a:ext cx="8229600" cy="3766708"/>
          </a:xfrm>
        </p:spPr>
        <p:txBody>
          <a:bodyPr/>
          <a:lstStyle/>
          <a:p>
            <a:r>
              <a:rPr lang="ru-RU" dirty="0" smtClean="0"/>
              <a:t>Доминирует грипп А(Н1</a:t>
            </a:r>
            <a:r>
              <a:rPr lang="en-US" dirty="0" smtClean="0"/>
              <a:t>N1)pdm09,</a:t>
            </a:r>
            <a:r>
              <a:rPr lang="ru-RU" dirty="0" smtClean="0"/>
              <a:t> но также встречаются А(Н3</a:t>
            </a:r>
            <a:r>
              <a:rPr lang="en-US" dirty="0" smtClean="0"/>
              <a:t>N2)</a:t>
            </a:r>
            <a:r>
              <a:rPr lang="ru-RU" dirty="0" smtClean="0"/>
              <a:t>, грипп тип В.</a:t>
            </a:r>
          </a:p>
          <a:p>
            <a:r>
              <a:rPr lang="ru-RU" dirty="0" smtClean="0"/>
              <a:t>Среди возбудителей ОРВИ детектирован вирус парагриппозной инфекции, аденовирус, </a:t>
            </a:r>
            <a:r>
              <a:rPr lang="ru-RU" dirty="0" err="1" smtClean="0"/>
              <a:t>риновирус</a:t>
            </a:r>
            <a:r>
              <a:rPr lang="ru-RU" dirty="0" smtClean="0"/>
              <a:t>, </a:t>
            </a:r>
            <a:r>
              <a:rPr lang="ru-RU" dirty="0" err="1" smtClean="0"/>
              <a:t>метапневмонический</a:t>
            </a:r>
            <a:r>
              <a:rPr lang="ru-RU" dirty="0" smtClean="0"/>
              <a:t> вирус, </a:t>
            </a:r>
            <a:r>
              <a:rPr lang="ru-RU" dirty="0" err="1" smtClean="0"/>
              <a:t>бокавирус</a:t>
            </a:r>
            <a:r>
              <a:rPr lang="ru-RU" dirty="0" smtClean="0"/>
              <a:t> и респираторно-синцитиальный вирус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1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Пандемия гриппа «А»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(H2N2, H3N2)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57" y="1545575"/>
            <a:ext cx="7558522" cy="511184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Пандемия начиналась поздней зимой, превалировали легкие формы </a:t>
            </a:r>
          </a:p>
          <a:p>
            <a:pPr marL="0" indent="0">
              <a:buNone/>
            </a:pPr>
            <a:r>
              <a:rPr lang="ru-RU" dirty="0" smtClean="0"/>
              <a:t>                        (</a:t>
            </a:r>
            <a:r>
              <a:rPr lang="ru-RU" u="sng" dirty="0" smtClean="0"/>
              <a:t>первая волна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ольшую часть составляли больные с  			                тяжелыми формами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                   (</a:t>
            </a:r>
            <a:r>
              <a:rPr lang="ru-RU" u="sng" dirty="0" smtClean="0"/>
              <a:t>вторая волна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Уровень заболевания был превышен в группе больных с сопутствующими  	 	 		                   заболеваниями</a:t>
            </a:r>
          </a:p>
          <a:p>
            <a:pPr marL="0" indent="0">
              <a:buNone/>
            </a:pPr>
            <a:r>
              <a:rPr lang="ru-RU" dirty="0" smtClean="0"/>
              <a:t>	                    (</a:t>
            </a:r>
            <a:r>
              <a:rPr lang="ru-RU" u="sng" dirty="0" smtClean="0"/>
              <a:t>третья волна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5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1" name="Picture 2" descr="bigpi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7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ое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567</Words>
  <Application>Microsoft Macintosh PowerPoint</Application>
  <PresentationFormat>On-screen Show (4:3)</PresentationFormat>
  <Paragraphs>75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Диагностический и лечебный  алгоритмы при гриппе</vt:lpstr>
      <vt:lpstr>PowerPoint Presentation</vt:lpstr>
      <vt:lpstr>Энгельгардт Владимир Александрович Творчество ученого есть  .. результат  некого инстинкта, как потребность птицы петь или же стремление рыбы подниматься против течения бурной горной реки «Рефлексия цели»</vt:lpstr>
      <vt:lpstr>А.В. Говорин</vt:lpstr>
      <vt:lpstr>В 93,6%  острый респираторный дистресс синдром стал причиной смерти у тяжелых больных гриппом (А.В. Говорин)</vt:lpstr>
      <vt:lpstr>Группа академика Д.К. Львова</vt:lpstr>
      <vt:lpstr>Группа академика Д.К. Львова</vt:lpstr>
      <vt:lpstr>Пандемия гриппа «А»  (H2N2, H3N2)</vt:lpstr>
      <vt:lpstr>PowerPoint Presentation</vt:lpstr>
      <vt:lpstr>PowerPoint Presentation</vt:lpstr>
      <vt:lpstr>Программа обследования</vt:lpstr>
      <vt:lpstr>Диагностический алгоритм</vt:lpstr>
      <vt:lpstr>Диагностический алгоритм</vt:lpstr>
      <vt:lpstr>Клиническое наблюдение</vt:lpstr>
      <vt:lpstr>Продолжение</vt:lpstr>
      <vt:lpstr>PowerPoint Presentation</vt:lpstr>
      <vt:lpstr>Продолжение</vt:lpstr>
      <vt:lpstr>Лечебный алгоритм</vt:lpstr>
      <vt:lpstr>Базисная антивирусная терапия</vt:lpstr>
      <vt:lpstr>Респираторная поддержка</vt:lpstr>
      <vt:lpstr>Лечение</vt:lpstr>
      <vt:lpstr>Лечение</vt:lpstr>
      <vt:lpstr>Лечение</vt:lpstr>
      <vt:lpstr>Результаты лечения</vt:lpstr>
      <vt:lpstr>Профилактические программы</vt:lpstr>
      <vt:lpstr>БОТКИН  ЕВГЕНИЙ СЕРГЕЕВИЧ</vt:lpstr>
      <vt:lpstr>Герб рода Боткиных Начертано:  ВЕРОЮ!  ВЕРНОСТЬЮ!  ТРУДОМ!</vt:lpstr>
      <vt:lpstr>Святой  Праведный  Страстотерпец   ЕВГЕНИЙ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Air</dc:creator>
  <cp:lastModifiedBy>Alexander</cp:lastModifiedBy>
  <cp:revision>45</cp:revision>
  <dcterms:created xsi:type="dcterms:W3CDTF">2016-01-19T06:17:34Z</dcterms:created>
  <dcterms:modified xsi:type="dcterms:W3CDTF">2016-02-04T03:13:49Z</dcterms:modified>
</cp:coreProperties>
</file>