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24"/>
  </p:notesMasterIdLst>
  <p:handoutMasterIdLst>
    <p:handoutMasterId r:id="rId25"/>
  </p:handoutMasterIdLst>
  <p:sldIdLst>
    <p:sldId id="256" r:id="rId3"/>
    <p:sldId id="377" r:id="rId4"/>
    <p:sldId id="270" r:id="rId5"/>
    <p:sldId id="264" r:id="rId6"/>
    <p:sldId id="378" r:id="rId7"/>
    <p:sldId id="268" r:id="rId8"/>
    <p:sldId id="380" r:id="rId9"/>
    <p:sldId id="374" r:id="rId10"/>
    <p:sldId id="373" r:id="rId11"/>
    <p:sldId id="276" r:id="rId12"/>
    <p:sldId id="279" r:id="rId13"/>
    <p:sldId id="292" r:id="rId14"/>
    <p:sldId id="381" r:id="rId15"/>
    <p:sldId id="367" r:id="rId16"/>
    <p:sldId id="298" r:id="rId17"/>
    <p:sldId id="299" r:id="rId18"/>
    <p:sldId id="376" r:id="rId19"/>
    <p:sldId id="384" r:id="rId20"/>
    <p:sldId id="379" r:id="rId21"/>
    <p:sldId id="383" r:id="rId22"/>
    <p:sldId id="382" r:id="rId23"/>
  </p:sldIdLst>
  <p:sldSz cx="9144000" cy="5143500" type="screen16x9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7" d="100"/>
          <a:sy n="107" d="100"/>
        </p:scale>
        <p:origin x="-1650" y="-510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36"/>
    </mc:Choice>
    <mc:Fallback>
      <c:style val="36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412195003402352"/>
          <c:y val="5.3279489911870682E-2"/>
          <c:w val="0.86272990181782838"/>
          <c:h val="0.8431732650045967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 </c:v>
                </c:pt>
              </c:strCache>
            </c:strRef>
          </c:tx>
          <c:invertIfNegative val="0"/>
          <c:cat>
            <c:strRef>
              <c:f>Лист1!$A$2:$A$10</c:f>
              <c:strCache>
                <c:ptCount val="9"/>
                <c:pt idx="0">
                  <c:v>ЦФО</c:v>
                </c:pt>
                <c:pt idx="1">
                  <c:v>СЗФО</c:v>
                </c:pt>
                <c:pt idx="2">
                  <c:v>ЮФО</c:v>
                </c:pt>
                <c:pt idx="3">
                  <c:v>СКФО</c:v>
                </c:pt>
                <c:pt idx="4">
                  <c:v>ПФО</c:v>
                </c:pt>
                <c:pt idx="5">
                  <c:v>УФО</c:v>
                </c:pt>
                <c:pt idx="6">
                  <c:v>СФО</c:v>
                </c:pt>
                <c:pt idx="7">
                  <c:v>ДФО</c:v>
                </c:pt>
                <c:pt idx="8">
                  <c:v>КФО</c:v>
                </c:pt>
              </c:strCache>
            </c:strRef>
          </c:cat>
          <c:val>
            <c:numRef>
              <c:f>Лист1!$B$2:$B$10</c:f>
              <c:numCache>
                <c:formatCode>General</c:formatCode>
                <c:ptCount val="9"/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Столбец5</c:v>
                </c:pt>
              </c:strCache>
            </c:strRef>
          </c:tx>
          <c:invertIfNegative val="0"/>
          <c:cat>
            <c:strRef>
              <c:f>Лист1!$A$2:$A$10</c:f>
              <c:strCache>
                <c:ptCount val="9"/>
                <c:pt idx="0">
                  <c:v>ЦФО</c:v>
                </c:pt>
                <c:pt idx="1">
                  <c:v>СЗФО</c:v>
                </c:pt>
                <c:pt idx="2">
                  <c:v>ЮФО</c:v>
                </c:pt>
                <c:pt idx="3">
                  <c:v>СКФО</c:v>
                </c:pt>
                <c:pt idx="4">
                  <c:v>ПФО</c:v>
                </c:pt>
                <c:pt idx="5">
                  <c:v>УФО</c:v>
                </c:pt>
                <c:pt idx="6">
                  <c:v>СФО</c:v>
                </c:pt>
                <c:pt idx="7">
                  <c:v>ДФО</c:v>
                </c:pt>
                <c:pt idx="8">
                  <c:v>КФО</c:v>
                </c:pt>
              </c:strCache>
            </c:strRef>
          </c:cat>
          <c:val>
            <c:numRef>
              <c:f>Лист1!$C$2:$C$10</c:f>
              <c:numCache>
                <c:formatCode>General</c:formatCode>
                <c:ptCount val="9"/>
                <c:pt idx="0">
                  <c:v>702675</c:v>
                </c:pt>
                <c:pt idx="1">
                  <c:v>139602</c:v>
                </c:pt>
                <c:pt idx="2">
                  <c:v>59847</c:v>
                </c:pt>
                <c:pt idx="3">
                  <c:v>25413</c:v>
                </c:pt>
                <c:pt idx="4">
                  <c:v>185674</c:v>
                </c:pt>
                <c:pt idx="5">
                  <c:v>122377</c:v>
                </c:pt>
                <c:pt idx="6">
                  <c:v>123860</c:v>
                </c:pt>
                <c:pt idx="7">
                  <c:v>43082</c:v>
                </c:pt>
                <c:pt idx="8">
                  <c:v>7350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Столбец4</c:v>
                </c:pt>
              </c:strCache>
            </c:strRef>
          </c:tx>
          <c:invertIfNegative val="0"/>
          <c:cat>
            <c:strRef>
              <c:f>Лист1!$A$2:$A$10</c:f>
              <c:strCache>
                <c:ptCount val="9"/>
                <c:pt idx="0">
                  <c:v>ЦФО</c:v>
                </c:pt>
                <c:pt idx="1">
                  <c:v>СЗФО</c:v>
                </c:pt>
                <c:pt idx="2">
                  <c:v>ЮФО</c:v>
                </c:pt>
                <c:pt idx="3">
                  <c:v>СКФО</c:v>
                </c:pt>
                <c:pt idx="4">
                  <c:v>ПФО</c:v>
                </c:pt>
                <c:pt idx="5">
                  <c:v>УФО</c:v>
                </c:pt>
                <c:pt idx="6">
                  <c:v>СФО</c:v>
                </c:pt>
                <c:pt idx="7">
                  <c:v>ДФО</c:v>
                </c:pt>
                <c:pt idx="8">
                  <c:v>КФО</c:v>
                </c:pt>
              </c:strCache>
            </c:strRef>
          </c:cat>
          <c:val>
            <c:numRef>
              <c:f>Лист1!$D$2:$D$10</c:f>
              <c:numCache>
                <c:formatCode>General</c:formatCode>
                <c:ptCount val="9"/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Ряд 1</c:v>
                </c:pt>
              </c:strCache>
            </c:strRef>
          </c:tx>
          <c:invertIfNegative val="0"/>
          <c:cat>
            <c:strRef>
              <c:f>Лист1!$A$2:$A$10</c:f>
              <c:strCache>
                <c:ptCount val="9"/>
                <c:pt idx="0">
                  <c:v>ЦФО</c:v>
                </c:pt>
                <c:pt idx="1">
                  <c:v>СЗФО</c:v>
                </c:pt>
                <c:pt idx="2">
                  <c:v>ЮФО</c:v>
                </c:pt>
                <c:pt idx="3">
                  <c:v>СКФО</c:v>
                </c:pt>
                <c:pt idx="4">
                  <c:v>ПФО</c:v>
                </c:pt>
                <c:pt idx="5">
                  <c:v>УФО</c:v>
                </c:pt>
                <c:pt idx="6">
                  <c:v>СФО</c:v>
                </c:pt>
                <c:pt idx="7">
                  <c:v>ДФО</c:v>
                </c:pt>
                <c:pt idx="8">
                  <c:v>КФО</c:v>
                </c:pt>
              </c:strCache>
            </c:strRef>
          </c:cat>
          <c:val>
            <c:numRef>
              <c:f>Лист1!$E$2:$E$10</c:f>
            </c:numRef>
          </c:val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Столбец3</c:v>
                </c:pt>
              </c:strCache>
            </c:strRef>
          </c:tx>
          <c:invertIfNegative val="0"/>
          <c:cat>
            <c:strRef>
              <c:f>Лист1!$A$2:$A$10</c:f>
              <c:strCache>
                <c:ptCount val="9"/>
                <c:pt idx="0">
                  <c:v>ЦФО</c:v>
                </c:pt>
                <c:pt idx="1">
                  <c:v>СЗФО</c:v>
                </c:pt>
                <c:pt idx="2">
                  <c:v>ЮФО</c:v>
                </c:pt>
                <c:pt idx="3">
                  <c:v>СКФО</c:v>
                </c:pt>
                <c:pt idx="4">
                  <c:v>ПФО</c:v>
                </c:pt>
                <c:pt idx="5">
                  <c:v>УФО</c:v>
                </c:pt>
                <c:pt idx="6">
                  <c:v>СФО</c:v>
                </c:pt>
                <c:pt idx="7">
                  <c:v>ДФО</c:v>
                </c:pt>
                <c:pt idx="8">
                  <c:v>КФО</c:v>
                </c:pt>
              </c:strCache>
            </c:strRef>
          </c:cat>
          <c:val>
            <c:numRef>
              <c:f>Лист1!$F$2:$F$10</c:f>
              <c:numCache>
                <c:formatCode>General</c:formatCode>
                <c:ptCount val="9"/>
              </c:numCache>
            </c:numRef>
          </c:val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Столбец1</c:v>
                </c:pt>
              </c:strCache>
            </c:strRef>
          </c:tx>
          <c:invertIfNegative val="0"/>
          <c:cat>
            <c:strRef>
              <c:f>Лист1!$A$2:$A$10</c:f>
              <c:strCache>
                <c:ptCount val="9"/>
                <c:pt idx="0">
                  <c:v>ЦФО</c:v>
                </c:pt>
                <c:pt idx="1">
                  <c:v>СЗФО</c:v>
                </c:pt>
                <c:pt idx="2">
                  <c:v>ЮФО</c:v>
                </c:pt>
                <c:pt idx="3">
                  <c:v>СКФО</c:v>
                </c:pt>
                <c:pt idx="4">
                  <c:v>ПФО</c:v>
                </c:pt>
                <c:pt idx="5">
                  <c:v>УФО</c:v>
                </c:pt>
                <c:pt idx="6">
                  <c:v>СФО</c:v>
                </c:pt>
                <c:pt idx="7">
                  <c:v>ДФО</c:v>
                </c:pt>
                <c:pt idx="8">
                  <c:v>КФО</c:v>
                </c:pt>
              </c:strCache>
            </c:strRef>
          </c:cat>
          <c:val>
            <c:numRef>
              <c:f>Лист1!$G$2:$G$10</c:f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6"/>
        <c:axId val="51923968"/>
        <c:axId val="51938048"/>
      </c:barChart>
      <c:catAx>
        <c:axId val="519239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51938048"/>
        <c:crosses val="autoZero"/>
        <c:auto val="1"/>
        <c:lblAlgn val="ctr"/>
        <c:lblOffset val="100"/>
        <c:noMultiLvlLbl val="0"/>
      </c:catAx>
      <c:valAx>
        <c:axId val="5193804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5192396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D759D8-F25D-4C00-AC23-46AE623F5742}" type="datetimeFigureOut">
              <a:rPr lang="ru-RU" smtClean="0"/>
              <a:t>04.02.2016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7BC3BE-63CF-49DE-A8F9-5D734F3501C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63369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63FE63-3C0A-4A05-99C9-F769F32353E7}" type="datetimeFigureOut">
              <a:rPr lang="ru-RU" smtClean="0"/>
              <a:t>04.02.2016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068492-16F9-48CB-BEF6-5029DABB73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54125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42B94-2AC6-4573-A966-0F7806D3C15F}" type="datetimeFigureOut">
              <a:rPr lang="ru-RU" smtClean="0"/>
              <a:t>04.02.2016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59D3F-C12D-4BA6-9829-C4D7B7B5080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42B94-2AC6-4573-A966-0F7806D3C15F}" type="datetimeFigureOut">
              <a:rPr lang="ru-RU" smtClean="0"/>
              <a:t>04.02.2016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59D3F-C12D-4BA6-9829-C4D7B7B5080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42B94-2AC6-4573-A966-0F7806D3C15F}" type="datetimeFigureOut">
              <a:rPr lang="ru-RU" smtClean="0"/>
              <a:t>04.02.2016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59D3F-C12D-4BA6-9829-C4D7B7B5080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42B94-2AC6-4573-A966-0F7806D3C15F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04.02.2016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59D3F-C12D-4BA6-9829-C4D7B7B5080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89482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42B94-2AC6-4573-A966-0F7806D3C15F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04.02.2016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59D3F-C12D-4BA6-9829-C4D7B7B5080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921191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42B94-2AC6-4573-A966-0F7806D3C15F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04.02.2016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59D3F-C12D-4BA6-9829-C4D7B7B5080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315180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42B94-2AC6-4573-A966-0F7806D3C15F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04.02.2016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59D3F-C12D-4BA6-9829-C4D7B7B5080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547829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42B94-2AC6-4573-A966-0F7806D3C15F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04.02.2016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59D3F-C12D-4BA6-9829-C4D7B7B5080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58755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42B94-2AC6-4573-A966-0F7806D3C15F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04.02.2016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59D3F-C12D-4BA6-9829-C4D7B7B5080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124629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42B94-2AC6-4573-A966-0F7806D3C15F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04.02.2016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59D3F-C12D-4BA6-9829-C4D7B7B5080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726023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42B94-2AC6-4573-A966-0F7806D3C15F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04.02.2016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59D3F-C12D-4BA6-9829-C4D7B7B5080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72330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42B94-2AC6-4573-A966-0F7806D3C15F}" type="datetimeFigureOut">
              <a:rPr lang="ru-RU" smtClean="0"/>
              <a:t>04.02.2016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59D3F-C12D-4BA6-9829-C4D7B7B5080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42B94-2AC6-4573-A966-0F7806D3C15F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04.02.2016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59D3F-C12D-4BA6-9829-C4D7B7B5080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629367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42B94-2AC6-4573-A966-0F7806D3C15F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04.02.2016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59D3F-C12D-4BA6-9829-C4D7B7B5080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70935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42B94-2AC6-4573-A966-0F7806D3C15F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04.02.2016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59D3F-C12D-4BA6-9829-C4D7B7B5080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873714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200151"/>
            <a:ext cx="8229600" cy="3394472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38E3BB-5459-4478-AAFB-3A707A5F6E41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03108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42B94-2AC6-4573-A966-0F7806D3C15F}" type="datetimeFigureOut">
              <a:rPr lang="ru-RU" smtClean="0"/>
              <a:t>04.02.2016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59D3F-C12D-4BA6-9829-C4D7B7B5080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42B94-2AC6-4573-A966-0F7806D3C15F}" type="datetimeFigureOut">
              <a:rPr lang="ru-RU" smtClean="0"/>
              <a:t>04.02.2016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59D3F-C12D-4BA6-9829-C4D7B7B5080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42B94-2AC6-4573-A966-0F7806D3C15F}" type="datetimeFigureOut">
              <a:rPr lang="ru-RU" smtClean="0"/>
              <a:t>04.02.2016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59D3F-C12D-4BA6-9829-C4D7B7B5080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42B94-2AC6-4573-A966-0F7806D3C15F}" type="datetimeFigureOut">
              <a:rPr lang="ru-RU" smtClean="0"/>
              <a:t>04.02.2016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59D3F-C12D-4BA6-9829-C4D7B7B5080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42B94-2AC6-4573-A966-0F7806D3C15F}" type="datetimeFigureOut">
              <a:rPr lang="ru-RU" smtClean="0"/>
              <a:t>04.02.2016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59D3F-C12D-4BA6-9829-C4D7B7B5080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42B94-2AC6-4573-A966-0F7806D3C15F}" type="datetimeFigureOut">
              <a:rPr lang="ru-RU" smtClean="0"/>
              <a:t>04.02.2016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59D3F-C12D-4BA6-9829-C4D7B7B5080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42B94-2AC6-4573-A966-0F7806D3C15F}" type="datetimeFigureOut">
              <a:rPr lang="ru-RU" smtClean="0"/>
              <a:t>04.02.2016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59D3F-C12D-4BA6-9829-C4D7B7B5080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642B94-2AC6-4573-A966-0F7806D3C15F}" type="datetimeFigureOut">
              <a:rPr lang="ru-RU" smtClean="0"/>
              <a:t>04.02.2016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359D3F-C12D-4BA6-9829-C4D7B7B5080E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642B94-2AC6-4573-A966-0F7806D3C15F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04.02.2016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359D3F-C12D-4BA6-9829-C4D7B7B5080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64904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411511"/>
            <a:ext cx="7772400" cy="1458161"/>
          </a:xfrm>
        </p:spPr>
        <p:txBody>
          <a:bodyPr>
            <a:normAutofit fontScale="90000"/>
          </a:bodyPr>
          <a:lstStyle/>
          <a:p>
            <a:r>
              <a:rPr lang="ru-RU" sz="5300" dirty="0" smtClean="0"/>
              <a:t/>
            </a:r>
            <a:br>
              <a:rPr lang="ru-RU" sz="5300" dirty="0" smtClean="0"/>
            </a:br>
            <a:r>
              <a:rPr lang="ru-RU" sz="5300" dirty="0"/>
              <a:t/>
            </a:r>
            <a:br>
              <a:rPr lang="ru-RU" sz="5300" dirty="0"/>
            </a:br>
            <a:r>
              <a:rPr lang="ru-RU" sz="6700" dirty="0" smtClean="0"/>
              <a:t>Грипп у детей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733768"/>
            <a:ext cx="6400800" cy="1944216"/>
          </a:xfrm>
        </p:spPr>
        <p:txBody>
          <a:bodyPr>
            <a:normAutofit fontScale="85000" lnSpcReduction="20000"/>
          </a:bodyPr>
          <a:lstStyle/>
          <a:p>
            <a:pPr>
              <a:spcAft>
                <a:spcPts val="0"/>
              </a:spcAft>
            </a:pPr>
            <a:r>
              <a:rPr lang="ru-RU" sz="2400" kern="0" dirty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ГЛАВНЫЙ ВНЕШТАТНЫЙ СПЕЦИАЛИСТ</a:t>
            </a:r>
            <a:endParaRPr lang="ru-RU" sz="2400" kern="50" dirty="0">
              <a:solidFill>
                <a:schemeClr val="tx1"/>
              </a:solidFill>
              <a:latin typeface="Times New Roman"/>
              <a:ea typeface="SimSun"/>
              <a:cs typeface="Mangal"/>
            </a:endParaRPr>
          </a:p>
          <a:p>
            <a:pPr>
              <a:spcAft>
                <a:spcPts val="0"/>
              </a:spcAft>
            </a:pPr>
            <a:r>
              <a:rPr lang="ru-RU" sz="2400" kern="0" dirty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МИНЗДРАВА РОССИИ ПО ИНФЕКЦИОННЫМ БОЛЕЗНЯМ У ДЕТЕЙ</a:t>
            </a:r>
            <a:endParaRPr lang="ru-RU" sz="2400" kern="50" dirty="0">
              <a:solidFill>
                <a:schemeClr val="tx1"/>
              </a:solidFill>
              <a:latin typeface="Times New Roman"/>
              <a:ea typeface="SimSun"/>
              <a:cs typeface="Mangal"/>
            </a:endParaRPr>
          </a:p>
          <a:p>
            <a:pPr>
              <a:spcAft>
                <a:spcPts val="0"/>
              </a:spcAft>
            </a:pPr>
            <a:r>
              <a:rPr lang="ru-RU" sz="2400" kern="0" dirty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АКАДЕМИК РАН,  ПРОФЕССОР</a:t>
            </a:r>
            <a:endParaRPr lang="ru-RU" sz="2400" kern="50" dirty="0">
              <a:solidFill>
                <a:schemeClr val="tx1"/>
              </a:solidFill>
              <a:latin typeface="Times New Roman"/>
              <a:ea typeface="SimSun"/>
              <a:cs typeface="Mangal"/>
            </a:endParaRPr>
          </a:p>
          <a:p>
            <a:pPr>
              <a:spcAft>
                <a:spcPts val="0"/>
              </a:spcAft>
            </a:pPr>
            <a:r>
              <a:rPr lang="ru-RU" sz="2400" kern="0" dirty="0">
                <a:latin typeface="Times New Roman"/>
                <a:ea typeface="Calibri"/>
                <a:cs typeface="Times New Roman"/>
              </a:rPr>
              <a:t> </a:t>
            </a:r>
            <a:endParaRPr lang="ru-RU" sz="2400" kern="50" dirty="0">
              <a:latin typeface="Times New Roman"/>
              <a:ea typeface="SimSun"/>
              <a:cs typeface="Mangal"/>
            </a:endParaRPr>
          </a:p>
          <a:p>
            <a:r>
              <a:rPr lang="ru-RU" sz="2400" b="1" dirty="0" smtClean="0">
                <a:solidFill>
                  <a:schemeClr val="tx1"/>
                </a:solidFill>
                <a:latin typeface="Times New Roman"/>
                <a:ea typeface="Calibri"/>
              </a:rPr>
              <a:t>Ю.В.ЛОБЗИН</a:t>
            </a:r>
            <a:endParaRPr lang="ru-RU" sz="24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0"/>
            <a:ext cx="8002587" cy="106561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ru-RU" sz="3600" b="1" dirty="0" smtClean="0">
                <a:solidFill>
                  <a:schemeClr val="tx1"/>
                </a:solidFill>
              </a:rPr>
              <a:t>Дифференциальная диагностика гриппа</a:t>
            </a:r>
            <a:br>
              <a:rPr lang="ru-RU" sz="3600" b="1" dirty="0" smtClean="0">
                <a:solidFill>
                  <a:schemeClr val="tx1"/>
                </a:solidFill>
              </a:rPr>
            </a:br>
            <a:r>
              <a:rPr lang="ru-RU" sz="3600" b="1" dirty="0" smtClean="0">
                <a:solidFill>
                  <a:schemeClr val="tx1"/>
                </a:solidFill>
              </a:rPr>
              <a:t>с </a:t>
            </a:r>
            <a:r>
              <a:rPr lang="ru-RU" sz="3600" b="1" dirty="0" err="1" smtClean="0">
                <a:solidFill>
                  <a:schemeClr val="tx1"/>
                </a:solidFill>
              </a:rPr>
              <a:t>синдромосходными</a:t>
            </a:r>
            <a:r>
              <a:rPr lang="ru-RU" sz="3600" b="1" dirty="0" smtClean="0">
                <a:solidFill>
                  <a:schemeClr val="tx1"/>
                </a:solidFill>
              </a:rPr>
              <a:t> заболеваниями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8" y="897564"/>
            <a:ext cx="7921252" cy="3510390"/>
          </a:xfrm>
        </p:spPr>
        <p:txBody>
          <a:bodyPr>
            <a:normAutofit fontScale="70000" lnSpcReduction="20000"/>
          </a:bodyPr>
          <a:lstStyle/>
          <a:p>
            <a:pPr eaLnBrk="1" hangingPunct="1">
              <a:defRPr/>
            </a:pPr>
            <a:endParaRPr lang="ru-RU" sz="2800" dirty="0" smtClean="0"/>
          </a:p>
          <a:p>
            <a:pPr eaLnBrk="1" hangingPunct="1">
              <a:defRPr/>
            </a:pPr>
            <a:endParaRPr lang="ru-RU" sz="2800" dirty="0"/>
          </a:p>
          <a:p>
            <a:pPr eaLnBrk="1" hangingPunct="1">
              <a:defRPr/>
            </a:pPr>
            <a:r>
              <a:rPr lang="ru-RU" sz="2800" dirty="0" smtClean="0"/>
              <a:t>ОРВИ не гриппозной этиологии</a:t>
            </a:r>
          </a:p>
          <a:p>
            <a:pPr eaLnBrk="1" hangingPunct="1">
              <a:defRPr/>
            </a:pPr>
            <a:endParaRPr lang="ru-RU" sz="2800" dirty="0"/>
          </a:p>
          <a:p>
            <a:pPr eaLnBrk="1" hangingPunct="1">
              <a:defRPr/>
            </a:pPr>
            <a:r>
              <a:rPr lang="ru-RU" sz="2800" dirty="0" err="1" smtClean="0"/>
              <a:t>Менингококкцемия</a:t>
            </a:r>
            <a:endParaRPr lang="ru-RU" sz="2800" dirty="0" smtClean="0"/>
          </a:p>
          <a:p>
            <a:pPr eaLnBrk="1" hangingPunct="1">
              <a:defRPr/>
            </a:pPr>
            <a:endParaRPr lang="ru-RU" sz="2800" dirty="0"/>
          </a:p>
          <a:p>
            <a:pPr eaLnBrk="1" hangingPunct="1">
              <a:defRPr/>
            </a:pPr>
            <a:r>
              <a:rPr lang="ru-RU" sz="2800" dirty="0" smtClean="0"/>
              <a:t>Менингиты</a:t>
            </a:r>
          </a:p>
          <a:p>
            <a:pPr eaLnBrk="1" hangingPunct="1">
              <a:defRPr/>
            </a:pPr>
            <a:endParaRPr lang="ru-RU" sz="2800" dirty="0"/>
          </a:p>
          <a:p>
            <a:pPr>
              <a:defRPr/>
            </a:pPr>
            <a:r>
              <a:rPr lang="ru-RU" sz="2900" dirty="0" err="1" smtClean="0">
                <a:solidFill>
                  <a:prstClr val="black"/>
                </a:solidFill>
              </a:rPr>
              <a:t>Ротавирусная</a:t>
            </a:r>
            <a:r>
              <a:rPr lang="ru-RU" sz="2900" dirty="0">
                <a:solidFill>
                  <a:prstClr val="black"/>
                </a:solidFill>
              </a:rPr>
              <a:t>, </a:t>
            </a:r>
            <a:r>
              <a:rPr lang="ru-RU" sz="2900" dirty="0" err="1">
                <a:solidFill>
                  <a:prstClr val="black"/>
                </a:solidFill>
              </a:rPr>
              <a:t>норовирусная</a:t>
            </a:r>
            <a:r>
              <a:rPr lang="ru-RU" sz="2900" dirty="0">
                <a:solidFill>
                  <a:prstClr val="black"/>
                </a:solidFill>
              </a:rPr>
              <a:t> инфекция </a:t>
            </a:r>
            <a:r>
              <a:rPr lang="ru-RU" sz="2900" dirty="0" smtClean="0">
                <a:solidFill>
                  <a:prstClr val="black"/>
                </a:solidFill>
              </a:rPr>
              <a:t> (у</a:t>
            </a:r>
            <a:r>
              <a:rPr lang="ru-RU" sz="2800" dirty="0" smtClean="0"/>
              <a:t> детей раннего возраста)</a:t>
            </a:r>
          </a:p>
          <a:p>
            <a:pPr eaLnBrk="1" hangingPunct="1">
              <a:defRPr/>
            </a:pPr>
            <a:endParaRPr lang="ru-RU" sz="2800" dirty="0"/>
          </a:p>
          <a:p>
            <a:pPr eaLnBrk="1" hangingPunct="1">
              <a:defRPr/>
            </a:pPr>
            <a:r>
              <a:rPr lang="ru-RU" sz="2800" dirty="0" smtClean="0"/>
              <a:t>Энтеровирусная инфекция</a:t>
            </a:r>
          </a:p>
          <a:p>
            <a:pPr eaLnBrk="1" hangingPunct="1">
              <a:defRPr/>
            </a:pP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Заголовок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800" b="1" dirty="0" smtClean="0">
                <a:effectLst/>
              </a:rPr>
              <a:t>Современное противовирусное лечение гриппа</a:t>
            </a:r>
            <a:br>
              <a:rPr lang="ru-RU" sz="2800" b="1" dirty="0" smtClean="0">
                <a:effectLst/>
              </a:rPr>
            </a:br>
            <a:endParaRPr lang="ru-RU" sz="2800" b="1" dirty="0" smtClean="0">
              <a:effectLst/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457200" y="1383506"/>
            <a:ext cx="8229600" cy="3214688"/>
          </a:xfrm>
        </p:spPr>
        <p:txBody>
          <a:bodyPr>
            <a:normAutofit fontScale="92500" lnSpcReduction="20000"/>
          </a:bodyPr>
          <a:lstStyle/>
          <a:p>
            <a:pPr>
              <a:defRPr/>
            </a:pPr>
            <a:r>
              <a:rPr lang="ru-RU" sz="2400" dirty="0" smtClean="0">
                <a:effectLst/>
              </a:rPr>
              <a:t>Прием противовирусных препаратов «прямого действия», подавляющих размножение вируса гриппа (</a:t>
            </a:r>
            <a:r>
              <a:rPr lang="ru-RU" sz="2400" dirty="0" err="1" smtClean="0">
                <a:effectLst/>
              </a:rPr>
              <a:t>осельтамивир</a:t>
            </a:r>
            <a:r>
              <a:rPr lang="ru-RU" sz="2400" dirty="0" smtClean="0">
                <a:effectLst/>
              </a:rPr>
              <a:t>, </a:t>
            </a:r>
            <a:r>
              <a:rPr lang="ru-RU" sz="2400" dirty="0" err="1" smtClean="0">
                <a:effectLst/>
              </a:rPr>
              <a:t>занамивир</a:t>
            </a:r>
            <a:r>
              <a:rPr lang="ru-RU" sz="2400" dirty="0" smtClean="0">
                <a:effectLst/>
              </a:rPr>
              <a:t>, </a:t>
            </a:r>
            <a:r>
              <a:rPr lang="ru-RU" sz="2400" dirty="0" err="1" smtClean="0">
                <a:effectLst/>
              </a:rPr>
              <a:t>римантадин</a:t>
            </a:r>
            <a:r>
              <a:rPr lang="ru-RU" sz="2400" dirty="0" smtClean="0">
                <a:effectLst/>
              </a:rPr>
              <a:t>)</a:t>
            </a:r>
          </a:p>
          <a:p>
            <a:pPr>
              <a:defRPr/>
            </a:pPr>
            <a:endParaRPr lang="ru-RU" sz="2400" dirty="0" smtClean="0">
              <a:effectLst/>
            </a:endParaRPr>
          </a:p>
          <a:p>
            <a:pPr>
              <a:defRPr/>
            </a:pPr>
            <a:r>
              <a:rPr lang="ru-RU" sz="2400" dirty="0" smtClean="0">
                <a:effectLst/>
              </a:rPr>
              <a:t>Использование других противовирусных препаратов (</a:t>
            </a:r>
            <a:r>
              <a:rPr lang="ru-RU" sz="2400" dirty="0" err="1" smtClean="0">
                <a:effectLst/>
              </a:rPr>
              <a:t>умифеновир</a:t>
            </a:r>
            <a:r>
              <a:rPr lang="ru-RU" sz="2400" dirty="0" smtClean="0">
                <a:effectLst/>
              </a:rPr>
              <a:t>, </a:t>
            </a:r>
            <a:r>
              <a:rPr lang="ru-RU" sz="2400" dirty="0" err="1">
                <a:solidFill>
                  <a:prstClr val="black"/>
                </a:solidFill>
              </a:rPr>
              <a:t>имидазолилэтанамид</a:t>
            </a:r>
            <a:r>
              <a:rPr lang="ru-RU" sz="2400" dirty="0">
                <a:solidFill>
                  <a:prstClr val="black"/>
                </a:solidFill>
              </a:rPr>
              <a:t> </a:t>
            </a:r>
            <a:r>
              <a:rPr lang="ru-RU" sz="2400" dirty="0" err="1">
                <a:solidFill>
                  <a:prstClr val="black"/>
                </a:solidFill>
              </a:rPr>
              <a:t>пентандиовой</a:t>
            </a:r>
            <a:r>
              <a:rPr lang="ru-RU" sz="2400" dirty="0">
                <a:solidFill>
                  <a:prstClr val="black"/>
                </a:solidFill>
              </a:rPr>
              <a:t> кислоты </a:t>
            </a:r>
            <a:r>
              <a:rPr lang="ru-RU" sz="2400" dirty="0" smtClean="0">
                <a:effectLst/>
              </a:rPr>
              <a:t>и др.)</a:t>
            </a:r>
          </a:p>
          <a:p>
            <a:pPr marL="0" indent="0">
              <a:buNone/>
              <a:defRPr/>
            </a:pPr>
            <a:endParaRPr lang="ru-RU" sz="2400" dirty="0" smtClean="0">
              <a:effectLst/>
            </a:endParaRPr>
          </a:p>
          <a:p>
            <a:pPr>
              <a:defRPr/>
            </a:pPr>
            <a:r>
              <a:rPr lang="ru-RU" sz="2400" dirty="0" smtClean="0">
                <a:effectLst/>
              </a:rPr>
              <a:t> Применение иммуноглобулинов (и</a:t>
            </a:r>
            <a:r>
              <a:rPr lang="ru-RU" sz="2400" dirty="0" smtClean="0">
                <a:ea typeface="Times New Roman"/>
              </a:rPr>
              <a:t>ммуноглобулин </a:t>
            </a:r>
            <a:r>
              <a:rPr lang="ru-RU" sz="2400" dirty="0">
                <a:ea typeface="Times New Roman"/>
              </a:rPr>
              <a:t>человека </a:t>
            </a:r>
            <a:r>
              <a:rPr lang="ru-RU" sz="2400" dirty="0" smtClean="0">
                <a:ea typeface="Times New Roman"/>
              </a:rPr>
              <a:t>нормальный)</a:t>
            </a:r>
            <a:r>
              <a:rPr lang="ru-RU" sz="2400" dirty="0" smtClean="0">
                <a:latin typeface="Times New Roman"/>
                <a:ea typeface="Times New Roman"/>
              </a:rPr>
              <a:t> </a:t>
            </a:r>
            <a:r>
              <a:rPr lang="ru-RU" sz="2400" dirty="0" smtClean="0">
                <a:effectLst/>
              </a:rPr>
              <a:t> и препаратов интерферона</a:t>
            </a:r>
          </a:p>
          <a:p>
            <a:pPr>
              <a:defRPr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754" name="Rectangle 2"/>
          <p:cNvSpPr>
            <a:spLocks noGrp="1" noRot="1" noChangeArrowheads="1"/>
          </p:cNvSpPr>
          <p:nvPr>
            <p:ph type="title" idx="4294967295"/>
          </p:nvPr>
        </p:nvSpPr>
        <p:spPr>
          <a:xfrm>
            <a:off x="2047875" y="87561"/>
            <a:ext cx="7096125" cy="611981"/>
          </a:xfrm>
        </p:spPr>
        <p:txBody>
          <a:bodyPr anchorCtr="0">
            <a:normAutofit fontScale="90000"/>
          </a:bodyPr>
          <a:lstStyle/>
          <a:p>
            <a:pPr defTabSz="762000" eaLnBrk="1" hangingPunct="1">
              <a:lnSpc>
                <a:spcPct val="90000"/>
              </a:lnSpc>
              <a:defRPr/>
            </a:pPr>
            <a:r>
              <a:rPr lang="ru-RU" sz="3000" b="1" dirty="0" smtClean="0">
                <a:latin typeface="Times New Roman" pitchFamily="18" charset="0"/>
              </a:rPr>
              <a:t>Рекомендация по использованию </a:t>
            </a:r>
            <a:r>
              <a:rPr lang="ru-RU" sz="3000" b="1" dirty="0" err="1" smtClean="0">
                <a:latin typeface="Times New Roman" pitchFamily="18" charset="0"/>
              </a:rPr>
              <a:t>Осельтамивира</a:t>
            </a:r>
            <a:r>
              <a:rPr lang="ru-RU" sz="3000" b="1" dirty="0" smtClean="0">
                <a:latin typeface="Times New Roman" pitchFamily="18" charset="0"/>
              </a:rPr>
              <a:t> (</a:t>
            </a:r>
            <a:r>
              <a:rPr lang="ru-RU" sz="3000" b="1" dirty="0" err="1" smtClean="0">
                <a:latin typeface="Times New Roman" pitchFamily="18" charset="0"/>
              </a:rPr>
              <a:t>тамифлю</a:t>
            </a:r>
            <a:r>
              <a:rPr lang="ru-RU" sz="3000" b="1" dirty="0" smtClean="0">
                <a:latin typeface="Times New Roman" pitchFamily="18" charset="0"/>
              </a:rPr>
              <a:t>)</a:t>
            </a:r>
            <a:endParaRPr lang="en-US" sz="3000" b="1" dirty="0" smtClean="0">
              <a:latin typeface="Times New Roman" pitchFamily="18" charset="0"/>
            </a:endParaRPr>
          </a:p>
        </p:txBody>
      </p:sp>
      <p:sp>
        <p:nvSpPr>
          <p:cNvPr id="63491" name="Line 3"/>
          <p:cNvSpPr>
            <a:spLocks noChangeShapeType="1"/>
          </p:cNvSpPr>
          <p:nvPr/>
        </p:nvSpPr>
        <p:spPr bwMode="auto">
          <a:xfrm>
            <a:off x="242888" y="771550"/>
            <a:ext cx="853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3492" name="Text Box 4"/>
          <p:cNvSpPr txBox="1">
            <a:spLocks noChangeArrowheads="1"/>
          </p:cNvSpPr>
          <p:nvPr/>
        </p:nvSpPr>
        <p:spPr bwMode="auto">
          <a:xfrm>
            <a:off x="457200" y="787826"/>
            <a:ext cx="8320088" cy="4813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ru-RU" sz="2800" dirty="0">
                <a:latin typeface="Times New Roman" pitchFamily="18" charset="0"/>
              </a:rPr>
              <a:t>Для лечения гриппа:</a:t>
            </a:r>
          </a:p>
          <a:p>
            <a:pPr eaLnBrk="0" hangingPunct="0">
              <a:lnSpc>
                <a:spcPct val="70000"/>
              </a:lnSpc>
            </a:pPr>
            <a:endParaRPr lang="ru-RU" sz="2800" dirty="0">
              <a:latin typeface="Times New Roman" pitchFamily="18" charset="0"/>
            </a:endParaRPr>
          </a:p>
          <a:p>
            <a:pPr eaLnBrk="0" hangingPunct="0">
              <a:buFontTx/>
              <a:buChar char="•"/>
            </a:pPr>
            <a:r>
              <a:rPr lang="ru-RU" sz="2400" dirty="0">
                <a:latin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</a:rPr>
              <a:t>Подростки </a:t>
            </a:r>
            <a:r>
              <a:rPr lang="ru-RU" sz="2400" dirty="0">
                <a:latin typeface="Times New Roman" pitchFamily="18" charset="0"/>
              </a:rPr>
              <a:t>с 13 лет и старше:</a:t>
            </a:r>
          </a:p>
          <a:p>
            <a:pPr eaLnBrk="0" hangingPunct="0"/>
            <a:r>
              <a:rPr lang="ru-RU" sz="2400" dirty="0">
                <a:latin typeface="Times New Roman" pitchFamily="18" charset="0"/>
              </a:rPr>
              <a:t>  75 мг. два раза в день в течение 7 </a:t>
            </a:r>
            <a:r>
              <a:rPr lang="ru-RU" sz="2400" dirty="0" smtClean="0">
                <a:latin typeface="Times New Roman" pitchFamily="18" charset="0"/>
              </a:rPr>
              <a:t>дней</a:t>
            </a:r>
          </a:p>
          <a:p>
            <a:pPr eaLnBrk="0" hangingPunct="0"/>
            <a:endParaRPr lang="ru-RU" sz="2400" dirty="0">
              <a:latin typeface="Times New Roman" pitchFamily="18" charset="0"/>
            </a:endParaRPr>
          </a:p>
          <a:p>
            <a:pPr eaLnBrk="0" hangingPunct="0">
              <a:lnSpc>
                <a:spcPct val="160000"/>
              </a:lnSpc>
              <a:buFontTx/>
              <a:buChar char="•"/>
            </a:pPr>
            <a:r>
              <a:rPr lang="ru-RU" sz="2400" dirty="0">
                <a:latin typeface="Times New Roman" pitchFamily="18" charset="0"/>
              </a:rPr>
              <a:t> Разовая доза для детей от 1года до 13 лет:</a:t>
            </a:r>
          </a:p>
          <a:p>
            <a:pPr eaLnBrk="0" hangingPunct="0">
              <a:lnSpc>
                <a:spcPct val="120000"/>
              </a:lnSpc>
            </a:pPr>
            <a:r>
              <a:rPr lang="ru-RU" sz="2400" dirty="0">
                <a:latin typeface="Times New Roman" pitchFamily="18" charset="0"/>
              </a:rPr>
              <a:t>  30 мг. </a:t>
            </a:r>
            <a:r>
              <a:rPr lang="en-US" sz="2400" dirty="0">
                <a:latin typeface="Times New Roman" pitchFamily="18" charset="0"/>
              </a:rPr>
              <a:t>&lt; </a:t>
            </a:r>
            <a:r>
              <a:rPr lang="ru-RU" sz="2400" dirty="0">
                <a:latin typeface="Times New Roman" pitchFamily="18" charset="0"/>
              </a:rPr>
              <a:t>15 кг.</a:t>
            </a:r>
          </a:p>
          <a:p>
            <a:pPr eaLnBrk="0" hangingPunct="0"/>
            <a:r>
              <a:rPr lang="ru-RU" sz="2400" dirty="0">
                <a:latin typeface="Times New Roman" pitchFamily="18" charset="0"/>
              </a:rPr>
              <a:t>  45 мг. ежедневно </a:t>
            </a:r>
            <a:r>
              <a:rPr lang="en-US" sz="2400" dirty="0">
                <a:latin typeface="Times New Roman" pitchFamily="18" charset="0"/>
              </a:rPr>
              <a:t>&gt; 15 </a:t>
            </a:r>
            <a:r>
              <a:rPr lang="ru-RU" sz="2400" dirty="0">
                <a:latin typeface="Times New Roman" pitchFamily="18" charset="0"/>
              </a:rPr>
              <a:t>кг. до 23 кг.</a:t>
            </a:r>
          </a:p>
          <a:p>
            <a:pPr eaLnBrk="0" hangingPunct="0"/>
            <a:r>
              <a:rPr lang="ru-RU" sz="2400" dirty="0">
                <a:latin typeface="Times New Roman" pitchFamily="18" charset="0"/>
              </a:rPr>
              <a:t>  60 мг. ежедневно </a:t>
            </a:r>
            <a:r>
              <a:rPr lang="en-US" sz="2400" dirty="0">
                <a:latin typeface="Times New Roman" pitchFamily="18" charset="0"/>
              </a:rPr>
              <a:t>&gt; 23 </a:t>
            </a:r>
            <a:r>
              <a:rPr lang="ru-RU" sz="2400" dirty="0">
                <a:latin typeface="Times New Roman" pitchFamily="18" charset="0"/>
              </a:rPr>
              <a:t>кг. до 40 кг.</a:t>
            </a:r>
          </a:p>
          <a:p>
            <a:pPr eaLnBrk="0" hangingPunct="0"/>
            <a:r>
              <a:rPr lang="ru-RU" sz="2400" dirty="0">
                <a:latin typeface="Times New Roman" pitchFamily="18" charset="0"/>
              </a:rPr>
              <a:t>  75 мг. ежедневно </a:t>
            </a:r>
            <a:r>
              <a:rPr lang="en-US" sz="2400" dirty="0">
                <a:latin typeface="Times New Roman" pitchFamily="18" charset="0"/>
              </a:rPr>
              <a:t>&gt; </a:t>
            </a:r>
            <a:r>
              <a:rPr lang="ru-RU" sz="2400" dirty="0">
                <a:latin typeface="Times New Roman" pitchFamily="18" charset="0"/>
              </a:rPr>
              <a:t>40 кг.</a:t>
            </a:r>
          </a:p>
          <a:p>
            <a:pPr eaLnBrk="0" hangingPunct="0"/>
            <a:r>
              <a:rPr lang="ru-RU" sz="2400" dirty="0">
                <a:latin typeface="Times New Roman" pitchFamily="18" charset="0"/>
              </a:rPr>
              <a:t>  </a:t>
            </a:r>
          </a:p>
          <a:p>
            <a:pPr eaLnBrk="0" hangingPunct="0"/>
            <a:r>
              <a:rPr lang="ru-RU" sz="2400" dirty="0">
                <a:latin typeface="Times New Roman" pitchFamily="18" charset="0"/>
              </a:rPr>
              <a:t>   </a:t>
            </a:r>
            <a:endParaRPr lang="en-US" sz="2400" dirty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754" name="Rectangle 2"/>
          <p:cNvSpPr>
            <a:spLocks noGrp="1" noRot="1" noChangeArrowheads="1"/>
          </p:cNvSpPr>
          <p:nvPr>
            <p:ph type="title" idx="4294967295"/>
          </p:nvPr>
        </p:nvSpPr>
        <p:spPr>
          <a:xfrm>
            <a:off x="2084387" y="15553"/>
            <a:ext cx="7096125" cy="611981"/>
          </a:xfrm>
        </p:spPr>
        <p:txBody>
          <a:bodyPr anchorCtr="0">
            <a:normAutofit fontScale="90000"/>
          </a:bodyPr>
          <a:lstStyle/>
          <a:p>
            <a:pPr defTabSz="762000" eaLnBrk="1" hangingPunct="1">
              <a:lnSpc>
                <a:spcPct val="90000"/>
              </a:lnSpc>
              <a:defRPr/>
            </a:pPr>
            <a:r>
              <a:rPr lang="ru-RU" sz="3000" b="1" dirty="0" smtClean="0">
                <a:latin typeface="Times New Roman" pitchFamily="18" charset="0"/>
              </a:rPr>
              <a:t>Рекомендация по использованию </a:t>
            </a:r>
            <a:r>
              <a:rPr lang="ru-RU" sz="3000" b="1" dirty="0" err="1" smtClean="0">
                <a:latin typeface="Times New Roman" pitchFamily="18" charset="0"/>
              </a:rPr>
              <a:t>Занамивира</a:t>
            </a:r>
            <a:r>
              <a:rPr lang="ru-RU" sz="3000" b="1" dirty="0" smtClean="0">
                <a:latin typeface="Times New Roman" pitchFamily="18" charset="0"/>
              </a:rPr>
              <a:t> (</a:t>
            </a:r>
            <a:r>
              <a:rPr lang="ru-RU" sz="3000" b="1" dirty="0" err="1" smtClean="0">
                <a:latin typeface="Times New Roman" pitchFamily="18" charset="0"/>
              </a:rPr>
              <a:t>реленза</a:t>
            </a:r>
            <a:r>
              <a:rPr lang="ru-RU" sz="3000" b="1" dirty="0" smtClean="0">
                <a:latin typeface="Times New Roman" pitchFamily="18" charset="0"/>
              </a:rPr>
              <a:t>)</a:t>
            </a:r>
            <a:endParaRPr lang="en-US" sz="3000" b="1" dirty="0" smtClean="0">
              <a:latin typeface="Times New Roman" pitchFamily="18" charset="0"/>
            </a:endParaRPr>
          </a:p>
        </p:txBody>
      </p:sp>
      <p:sp>
        <p:nvSpPr>
          <p:cNvPr id="63491" name="Line 3"/>
          <p:cNvSpPr>
            <a:spLocks noChangeShapeType="1"/>
          </p:cNvSpPr>
          <p:nvPr/>
        </p:nvSpPr>
        <p:spPr bwMode="auto">
          <a:xfrm>
            <a:off x="228600" y="771550"/>
            <a:ext cx="853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63492" name="Text Box 4"/>
          <p:cNvSpPr txBox="1">
            <a:spLocks noChangeArrowheads="1"/>
          </p:cNvSpPr>
          <p:nvPr/>
        </p:nvSpPr>
        <p:spPr bwMode="auto">
          <a:xfrm>
            <a:off x="335756" y="915566"/>
            <a:ext cx="8320088" cy="33486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lnSpc>
                <a:spcPct val="70000"/>
              </a:lnSpc>
            </a:pPr>
            <a:endParaRPr lang="ru-RU" sz="2800" dirty="0">
              <a:solidFill>
                <a:prstClr val="black"/>
              </a:solidFill>
              <a:latin typeface="Times New Roman" pitchFamily="18" charset="0"/>
            </a:endParaRPr>
          </a:p>
          <a:p>
            <a:pPr eaLnBrk="0" hangingPunct="0">
              <a:buFontTx/>
              <a:buChar char="•"/>
            </a:pPr>
            <a:r>
              <a:rPr lang="ru-RU" sz="2400" dirty="0">
                <a:solidFill>
                  <a:prstClr val="black"/>
                </a:solidFill>
                <a:latin typeface="Times New Roman" pitchFamily="18" charset="0"/>
              </a:rPr>
              <a:t> </a:t>
            </a:r>
            <a:r>
              <a:rPr lang="ru-RU" sz="2400" dirty="0" err="1">
                <a:latin typeface="Times New Roman"/>
                <a:ea typeface="Times New Roman"/>
              </a:rPr>
              <a:t>Занамивир</a:t>
            </a:r>
            <a:r>
              <a:rPr lang="ru-RU" sz="2400" dirty="0">
                <a:latin typeface="Times New Roman"/>
                <a:ea typeface="Times New Roman"/>
              </a:rPr>
              <a:t> для ингаляционного введения - детям старше 5 лет по 2 ингаляции (по 2 дозы по 5 мг) 2 р/</a:t>
            </a:r>
            <a:r>
              <a:rPr lang="ru-RU" sz="2400" dirty="0" err="1">
                <a:latin typeface="Times New Roman"/>
                <a:ea typeface="Times New Roman"/>
              </a:rPr>
              <a:t>сут</a:t>
            </a:r>
            <a:r>
              <a:rPr lang="ru-RU" sz="2400" dirty="0">
                <a:latin typeface="Times New Roman"/>
                <a:ea typeface="Times New Roman"/>
              </a:rPr>
              <a:t> в течение 5 дней (суточная доза  20 мг). </a:t>
            </a:r>
            <a:endParaRPr lang="ru-RU" sz="2400" dirty="0" smtClean="0">
              <a:latin typeface="Times New Roman"/>
              <a:ea typeface="Times New Roman"/>
            </a:endParaRPr>
          </a:p>
          <a:p>
            <a:pPr eaLnBrk="0" hangingPunct="0">
              <a:buFontTx/>
              <a:buChar char="•"/>
            </a:pPr>
            <a:endParaRPr lang="ru-RU" sz="2400" dirty="0">
              <a:latin typeface="Times New Roman"/>
              <a:ea typeface="Times New Roman"/>
            </a:endParaRPr>
          </a:p>
          <a:p>
            <a:pPr eaLnBrk="0" hangingPunct="0">
              <a:buFontTx/>
              <a:buChar char="•"/>
            </a:pPr>
            <a:r>
              <a:rPr lang="ru-RU" sz="2400" dirty="0" smtClean="0">
                <a:latin typeface="Times New Roman"/>
                <a:ea typeface="Times New Roman"/>
              </a:rPr>
              <a:t>Другие </a:t>
            </a:r>
            <a:r>
              <a:rPr lang="ru-RU" sz="2400" dirty="0">
                <a:latin typeface="Times New Roman"/>
                <a:ea typeface="Times New Roman"/>
              </a:rPr>
              <a:t>ингаляционные препараты, например, быстродействующие </a:t>
            </a:r>
            <a:r>
              <a:rPr lang="ru-RU" sz="2400" dirty="0" err="1">
                <a:latin typeface="Times New Roman"/>
                <a:ea typeface="Times New Roman"/>
              </a:rPr>
              <a:t>бронходилататоры</a:t>
            </a:r>
            <a:r>
              <a:rPr lang="ru-RU" sz="2400" dirty="0">
                <a:latin typeface="Times New Roman"/>
                <a:ea typeface="Times New Roman"/>
              </a:rPr>
              <a:t>, следует принимать до начала ингаляции препаратом</a:t>
            </a:r>
            <a:r>
              <a:rPr lang="ru-RU" sz="2400" dirty="0" smtClean="0">
                <a:solidFill>
                  <a:prstClr val="black"/>
                </a:solidFill>
                <a:latin typeface="Times New Roman" pitchFamily="18" charset="0"/>
              </a:rPr>
              <a:t>  </a:t>
            </a:r>
            <a:endParaRPr lang="ru-RU" sz="2400" dirty="0">
              <a:solidFill>
                <a:prstClr val="black"/>
              </a:solidFill>
              <a:latin typeface="Times New Roman" pitchFamily="18" charset="0"/>
            </a:endParaRPr>
          </a:p>
          <a:p>
            <a:pPr eaLnBrk="0" hangingPunct="0"/>
            <a:r>
              <a:rPr lang="ru-RU" sz="2400" dirty="0">
                <a:solidFill>
                  <a:prstClr val="black"/>
                </a:solidFill>
                <a:latin typeface="Times New Roman" pitchFamily="18" charset="0"/>
              </a:rPr>
              <a:t>   </a:t>
            </a:r>
            <a:endParaRPr lang="en-US" sz="2400" dirty="0">
              <a:solidFill>
                <a:prstClr val="black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5739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2119732"/>
            <a:ext cx="8229600" cy="2808312"/>
          </a:xfrm>
        </p:spPr>
        <p:txBody>
          <a:bodyPr>
            <a:normAutofit fontScale="70000" lnSpcReduction="20000"/>
          </a:bodyPr>
          <a:lstStyle/>
          <a:p>
            <a:r>
              <a:rPr lang="ru-RU" sz="2400" b="1" dirty="0"/>
              <a:t>В апреле 2009 года FDA одобрило использование </a:t>
            </a:r>
            <a:r>
              <a:rPr lang="ru-RU" sz="2400" b="1" dirty="0" err="1"/>
              <a:t>осельтамивира</a:t>
            </a:r>
            <a:r>
              <a:rPr lang="ru-RU" sz="2400" b="1" dirty="0"/>
              <a:t> для детей до 1 года</a:t>
            </a:r>
            <a:r>
              <a:rPr lang="ru-RU" sz="2400" dirty="0"/>
              <a:t> в соответствии с "Разрешением на применение в чрезвычайной ситуации" (EUA) в ответ на сложившуюся чрезвычайную ситуацию в здравоохранении в связи с гриппом (H1N1) - 2009. Использование </a:t>
            </a:r>
            <a:r>
              <a:rPr lang="ru-RU" sz="2400" dirty="0" err="1"/>
              <a:t>осельтамивира</a:t>
            </a:r>
            <a:r>
              <a:rPr lang="ru-RU" sz="2400" dirty="0"/>
              <a:t> у детей до 1 года регулируется условиями и положениями EUA. Ретроспективные данные о безопасности лечения </a:t>
            </a:r>
            <a:r>
              <a:rPr lang="ru-RU" sz="2400" dirty="0" err="1"/>
              <a:t>осельтамивиром</a:t>
            </a:r>
            <a:r>
              <a:rPr lang="ru-RU" sz="2400" dirty="0"/>
              <a:t> сезонного гриппа у детей до 1 года ограничены и указывают на то, что тяжелые неблагоприятные реакции редки. </a:t>
            </a:r>
            <a:endParaRPr lang="ru-RU" sz="2400" dirty="0" smtClean="0"/>
          </a:p>
          <a:p>
            <a:endParaRPr lang="ru-RU" sz="1800" dirty="0"/>
          </a:p>
          <a:p>
            <a:pPr marL="0" indent="0">
              <a:buNone/>
            </a:pPr>
            <a:endParaRPr lang="ru-RU" sz="1800" dirty="0"/>
          </a:p>
          <a:p>
            <a:r>
              <a:rPr lang="ru-RU" sz="2400" dirty="0"/>
              <a:t>Дети в возрасте от </a:t>
            </a:r>
            <a:r>
              <a:rPr lang="ru-RU" sz="2400" dirty="0" smtClean="0"/>
              <a:t>0 </a:t>
            </a:r>
            <a:r>
              <a:rPr lang="ru-RU" sz="2400" dirty="0"/>
              <a:t>месяцев до </a:t>
            </a:r>
            <a:r>
              <a:rPr lang="ru-RU" sz="2400" dirty="0" smtClean="0"/>
              <a:t> </a:t>
            </a:r>
            <a:r>
              <a:rPr lang="ru-RU" sz="2400" dirty="0"/>
              <a:t>12 месяцев  </a:t>
            </a:r>
            <a:r>
              <a:rPr lang="ru-RU" sz="2400" dirty="0" smtClean="0"/>
              <a:t>-</a:t>
            </a:r>
            <a:r>
              <a:rPr lang="ru-RU" sz="2400" dirty="0"/>
              <a:t>     </a:t>
            </a:r>
            <a:r>
              <a:rPr lang="ru-RU" sz="2400" dirty="0" smtClean="0"/>
              <a:t>3 мг/кг х</a:t>
            </a:r>
            <a:r>
              <a:rPr lang="ru-RU" sz="2400" dirty="0"/>
              <a:t> </a:t>
            </a:r>
            <a:r>
              <a:rPr lang="ru-RU" sz="2400" dirty="0" smtClean="0"/>
              <a:t>2 раза в день</a:t>
            </a:r>
          </a:p>
          <a:p>
            <a:pPr marL="0" indent="0">
              <a:buNone/>
            </a:pPr>
            <a:r>
              <a:rPr lang="ru-RU" sz="2400" dirty="0"/>
              <a:t> </a:t>
            </a:r>
            <a:r>
              <a:rPr lang="ru-RU" sz="2400" dirty="0" smtClean="0"/>
              <a:t>       (по жизненным показаниям)</a:t>
            </a:r>
            <a:endParaRPr lang="ru-RU" sz="2400" dirty="0"/>
          </a:p>
        </p:txBody>
      </p:sp>
      <p:sp>
        <p:nvSpPr>
          <p:cNvPr id="35842" name="Rectangle 2"/>
          <p:cNvSpPr>
            <a:spLocks noChangeArrowheads="1"/>
          </p:cNvSpPr>
          <p:nvPr/>
        </p:nvSpPr>
        <p:spPr bwMode="auto">
          <a:xfrm>
            <a:off x="2339752" y="-31793"/>
            <a:ext cx="4355976" cy="19543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1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Calibri" pitchFamily="34" charset="0"/>
              </a:rPr>
              <a:t>МИНИСТЕРСТВО ЗДРАВООХРАНЕНИЯ И СОЦИАЛЬНОГО РАЗВИТИЯ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1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Calibri" pitchFamily="34" charset="0"/>
              </a:rPr>
              <a:t>РОССИЙСКОЙ ФЕДЕРАЦИИ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1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Calibri" pitchFamily="34" charset="0"/>
              </a:rPr>
              <a:t> 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1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Calibri" pitchFamily="34" charset="0"/>
              </a:rPr>
              <a:t>ФЕДЕРАЛЬНАЯ СЛУЖБА ПО НАДЗОРУ В СФЕРЕ ЗАЩИТЫ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1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Calibri" pitchFamily="34" charset="0"/>
              </a:rPr>
              <a:t>ПРАВ ПОТРЕБИТЕЛЕЙ И БЛАГОПОЛУЧИЯ ЧЕЛОВЕКА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1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Calibri" pitchFamily="34" charset="0"/>
              </a:rPr>
              <a:t> 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1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Calibri" pitchFamily="34" charset="0"/>
              </a:rPr>
              <a:t>ПИСЬМО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1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Calibri" pitchFamily="34" charset="0"/>
              </a:rPr>
              <a:t>от 17 декабря 2009 г. N 01/19421-9-32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1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Calibri" pitchFamily="34" charset="0"/>
              </a:rPr>
              <a:t> 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1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Calibri" pitchFamily="34" charset="0"/>
              </a:rPr>
              <a:t>О НАПРАВЛЕНИИ ОБНОВЛЕННЫХ РЕКОМЕНДАЦИЙ CDC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1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Calibri" pitchFamily="34" charset="0"/>
              </a:rPr>
              <a:t>ПО ИСПОЛЬЗОВАНИЮ ПРОТИВОВИРУСНЫХ ПРЕПАРАТОВ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ru-RU" b="1" dirty="0" err="1" smtClean="0">
                <a:solidFill>
                  <a:prstClr val="black"/>
                </a:solidFill>
              </a:rPr>
              <a:t>Умифеновир</a:t>
            </a:r>
            <a:r>
              <a:rPr lang="ru-RU" b="1" dirty="0" smtClean="0">
                <a:solidFill>
                  <a:prstClr val="black"/>
                </a:solidFill>
              </a:rPr>
              <a:t> (</a:t>
            </a:r>
            <a:r>
              <a:rPr lang="ru-RU" b="1" dirty="0" err="1" smtClean="0"/>
              <a:t>Арбидол</a:t>
            </a:r>
            <a:r>
              <a:rPr lang="ru-RU" b="1" dirty="0" smtClean="0"/>
              <a:t>) </a:t>
            </a:r>
            <a:br>
              <a:rPr lang="ru-RU" b="1" dirty="0" smtClean="0"/>
            </a:br>
            <a:r>
              <a:rPr lang="ru-RU" sz="1600" dirty="0" smtClean="0">
                <a:effectLst/>
              </a:rPr>
              <a:t>подавляет вирусы гриппа А и В, применяется при лечении респираторных </a:t>
            </a:r>
            <a:br>
              <a:rPr lang="ru-RU" sz="1600" dirty="0" smtClean="0">
                <a:effectLst/>
              </a:rPr>
            </a:br>
            <a:r>
              <a:rPr lang="ru-RU" sz="1600" dirty="0" smtClean="0">
                <a:effectLst/>
              </a:rPr>
              <a:t>и кишечных вирусных инфекций</a:t>
            </a:r>
            <a:endParaRPr lang="ru-RU" sz="1600" dirty="0">
              <a:effectLst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37085"/>
            <a:ext cx="8229600" cy="3161109"/>
          </a:xfrm>
        </p:spPr>
        <p:txBody>
          <a:bodyPr/>
          <a:lstStyle/>
          <a:p>
            <a:pPr>
              <a:defRPr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Лечение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buFont typeface="Wingdings" pitchFamily="2" charset="2"/>
              <a:buNone/>
              <a:defRPr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-х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лет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– 0,05,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None/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с 5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лет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– 0,1 </a:t>
            </a:r>
          </a:p>
          <a:p>
            <a:pPr>
              <a:buFont typeface="Wingdings" pitchFamily="2" charset="2"/>
              <a:buNone/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с 12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лет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– 0,2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3-4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раза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день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5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дней</a:t>
            </a:r>
            <a:endParaRPr lang="en-US" dirty="0" smtClean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8359"/>
            <a:ext cx="8229600" cy="1175147"/>
          </a:xfrm>
        </p:spPr>
        <p:txBody>
          <a:bodyPr>
            <a:normAutofit fontScale="90000"/>
          </a:bodyPr>
          <a:lstStyle/>
          <a:p>
            <a:r>
              <a:rPr lang="ru-RU" sz="3600" dirty="0" smtClean="0">
                <a:solidFill>
                  <a:prstClr val="black"/>
                </a:solidFill>
                <a:ea typeface="+mn-ea"/>
                <a:cs typeface="+mn-cs"/>
              </a:rPr>
              <a:t/>
            </a:r>
            <a:br>
              <a:rPr lang="ru-RU" sz="3600" dirty="0" smtClean="0">
                <a:solidFill>
                  <a:prstClr val="black"/>
                </a:solidFill>
                <a:ea typeface="+mn-ea"/>
                <a:cs typeface="+mn-cs"/>
              </a:rPr>
            </a:br>
            <a:r>
              <a:rPr lang="ru-RU" sz="3600" dirty="0" err="1" smtClean="0">
                <a:solidFill>
                  <a:prstClr val="black"/>
                </a:solidFill>
                <a:ea typeface="+mn-ea"/>
                <a:cs typeface="+mn-cs"/>
              </a:rPr>
              <a:t>имидазолилэтанамид</a:t>
            </a:r>
            <a:r>
              <a:rPr lang="ru-RU" sz="3600" dirty="0" smtClean="0">
                <a:solidFill>
                  <a:prstClr val="black"/>
                </a:solidFill>
                <a:ea typeface="+mn-ea"/>
                <a:cs typeface="+mn-cs"/>
              </a:rPr>
              <a:t> </a:t>
            </a:r>
            <a:r>
              <a:rPr lang="ru-RU" sz="3600" dirty="0" err="1">
                <a:solidFill>
                  <a:prstClr val="black"/>
                </a:solidFill>
                <a:ea typeface="+mn-ea"/>
                <a:cs typeface="+mn-cs"/>
              </a:rPr>
              <a:t>пентандиовой</a:t>
            </a:r>
            <a:r>
              <a:rPr lang="ru-RU" sz="3600" dirty="0">
                <a:solidFill>
                  <a:prstClr val="black"/>
                </a:solidFill>
                <a:ea typeface="+mn-ea"/>
                <a:cs typeface="+mn-cs"/>
              </a:rPr>
              <a:t> кислоты </a:t>
            </a:r>
            <a:r>
              <a:rPr lang="ru-RU" sz="3600" dirty="0" smtClean="0">
                <a:solidFill>
                  <a:prstClr val="black"/>
                </a:solidFill>
                <a:ea typeface="+mn-ea"/>
                <a:cs typeface="+mn-cs"/>
              </a:rPr>
              <a:t> </a:t>
            </a:r>
            <a:r>
              <a:rPr lang="ru-RU" sz="3100" b="1" dirty="0" smtClean="0">
                <a:solidFill>
                  <a:prstClr val="black"/>
                </a:solidFill>
                <a:ea typeface="+mn-ea"/>
                <a:cs typeface="+mn-cs"/>
              </a:rPr>
              <a:t>(</a:t>
            </a:r>
            <a:r>
              <a:rPr lang="ru-RU" sz="3100" b="1" dirty="0" err="1" smtClean="0">
                <a:solidFill>
                  <a:prstClr val="black"/>
                </a:solidFill>
                <a:ea typeface="+mn-ea"/>
                <a:cs typeface="+mn-cs"/>
              </a:rPr>
              <a:t>Ингавирин</a:t>
            </a:r>
            <a:r>
              <a:rPr lang="ru-RU" sz="3100" b="1" dirty="0" smtClean="0">
                <a:solidFill>
                  <a:prstClr val="black"/>
                </a:solidFill>
                <a:ea typeface="+mn-ea"/>
                <a:cs typeface="+mn-cs"/>
              </a:rPr>
              <a:t>)</a:t>
            </a:r>
            <a:r>
              <a:rPr lang="ru-RU" sz="3100" b="1" dirty="0" smtClean="0"/>
              <a:t> </a:t>
            </a:r>
            <a:br>
              <a:rPr lang="ru-RU" sz="3100" b="1" dirty="0" smtClean="0"/>
            </a:br>
            <a:r>
              <a:rPr lang="ru-RU" dirty="0" smtClean="0"/>
              <a:t> </a:t>
            </a:r>
            <a:r>
              <a:rPr lang="ru-RU" sz="2000" dirty="0" smtClean="0">
                <a:effectLst/>
              </a:rPr>
              <a:t>противовирусный препарат активен в отношении гриппа А и Б, вирусных респираторных инфекций</a:t>
            </a:r>
            <a:endParaRPr lang="ru-RU" sz="2000" dirty="0">
              <a:effectLst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2039937"/>
            <a:ext cx="8435280" cy="2836069"/>
          </a:xfrm>
        </p:spPr>
        <p:txBody>
          <a:bodyPr/>
          <a:lstStyle/>
          <a:p>
            <a:pPr>
              <a:defRPr/>
            </a:pPr>
            <a:r>
              <a:rPr lang="ru-RU" sz="2000" b="1" dirty="0" smtClean="0">
                <a:effectLst/>
              </a:rPr>
              <a:t>Лекарственная форма и состав</a:t>
            </a:r>
            <a:r>
              <a:rPr lang="ru-RU" sz="2000" dirty="0" smtClean="0">
                <a:effectLst/>
              </a:rPr>
              <a:t>: Капсулы1 </a:t>
            </a:r>
            <a:r>
              <a:rPr lang="ru-RU" sz="2000" dirty="0" err="1" smtClean="0">
                <a:effectLst/>
              </a:rPr>
              <a:t>капс</a:t>
            </a:r>
            <a:r>
              <a:rPr lang="ru-RU" sz="2000" dirty="0" smtClean="0">
                <a:effectLst/>
              </a:rPr>
              <a:t>.</a:t>
            </a:r>
          </a:p>
          <a:p>
            <a:pPr marL="0" indent="0">
              <a:buNone/>
              <a:defRPr/>
            </a:pPr>
            <a:endParaRPr lang="ru-RU" sz="2000" dirty="0" smtClean="0">
              <a:effectLst/>
            </a:endParaRPr>
          </a:p>
          <a:p>
            <a:pPr>
              <a:defRPr/>
            </a:pPr>
            <a:r>
              <a:rPr lang="ru-RU" sz="2000" dirty="0" smtClean="0">
                <a:effectLst/>
              </a:rPr>
              <a:t>активное вещество: </a:t>
            </a:r>
            <a:r>
              <a:rPr lang="ru-RU" sz="2000" dirty="0" err="1" smtClean="0">
                <a:effectLst/>
              </a:rPr>
              <a:t>имидазолилэтанамид</a:t>
            </a:r>
            <a:r>
              <a:rPr lang="ru-RU" sz="2000" dirty="0" smtClean="0">
                <a:effectLst/>
              </a:rPr>
              <a:t> </a:t>
            </a:r>
            <a:r>
              <a:rPr lang="ru-RU" sz="2000" dirty="0" err="1" smtClean="0">
                <a:effectLst/>
              </a:rPr>
              <a:t>пентандиовой</a:t>
            </a:r>
            <a:r>
              <a:rPr lang="ru-RU" sz="2000" dirty="0" smtClean="0">
                <a:effectLst/>
              </a:rPr>
              <a:t> кислоты 30 мг и 90 мг</a:t>
            </a:r>
          </a:p>
          <a:p>
            <a:pPr>
              <a:defRPr/>
            </a:pPr>
            <a:endParaRPr lang="ru-RU" sz="2000" dirty="0" smtClean="0">
              <a:effectLst/>
            </a:endParaRPr>
          </a:p>
          <a:p>
            <a:pPr>
              <a:defRPr/>
            </a:pPr>
            <a:r>
              <a:rPr lang="ru-RU" sz="2000" dirty="0" smtClean="0">
                <a:effectLst/>
              </a:rPr>
              <a:t>Детям с 7 лет </a:t>
            </a:r>
            <a:r>
              <a:rPr lang="ru-RU" sz="2000" dirty="0" err="1" smtClean="0">
                <a:effectLst/>
              </a:rPr>
              <a:t>Ингавирин</a:t>
            </a:r>
            <a:r>
              <a:rPr lang="ru-RU" sz="2000" dirty="0" smtClean="0">
                <a:effectLst/>
              </a:rPr>
              <a:t> назначается для лечения по 60 мг (2 капсулы) </a:t>
            </a:r>
          </a:p>
          <a:p>
            <a:pPr>
              <a:buFont typeface="Wingdings" pitchFamily="2" charset="2"/>
              <a:buNone/>
              <a:defRPr/>
            </a:pPr>
            <a:r>
              <a:rPr lang="ru-RU" sz="2000" dirty="0" smtClean="0">
                <a:effectLst/>
              </a:rPr>
              <a:t>однократно в сутки (в редакции инструкции по применению от 11.09.2015 года).</a:t>
            </a:r>
          </a:p>
          <a:p>
            <a:pPr marL="0" indent="0">
              <a:buNone/>
              <a:defRPr/>
            </a:pPr>
            <a:endParaRPr lang="ru-RU" sz="1400" dirty="0" smtClean="0"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400" b="1" u="sng" dirty="0" smtClean="0">
                <a:effectLst/>
              </a:rPr>
              <a:t>Препараты на основе интерферона, другие противовирусные и иммуностимулирующие средства в терапии гриппа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851" y="1200150"/>
            <a:ext cx="8569325" cy="3693858"/>
          </a:xfrm>
        </p:spPr>
        <p:txBody>
          <a:bodyPr>
            <a:normAutofit fontScale="92500" lnSpcReduction="20000"/>
          </a:bodyPr>
          <a:lstStyle/>
          <a:p>
            <a:pPr>
              <a:defRPr/>
            </a:pPr>
            <a:r>
              <a:rPr lang="ru-RU" sz="2400" dirty="0" smtClean="0">
                <a:effectLst/>
              </a:rPr>
              <a:t>По каждому из данных типов лекарств нет единого научного мнения!!!, доказанного международными </a:t>
            </a:r>
            <a:r>
              <a:rPr lang="ru-RU" sz="2400" dirty="0" err="1" smtClean="0">
                <a:effectLst/>
              </a:rPr>
              <a:t>рандомизированными</a:t>
            </a:r>
            <a:r>
              <a:rPr lang="ru-RU" sz="2400" dirty="0" smtClean="0">
                <a:effectLst/>
              </a:rPr>
              <a:t> исследованиями </a:t>
            </a:r>
          </a:p>
          <a:p>
            <a:pPr>
              <a:defRPr/>
            </a:pPr>
            <a:endParaRPr lang="ru-RU" sz="2400" dirty="0" smtClean="0">
              <a:effectLst/>
            </a:endParaRPr>
          </a:p>
          <a:p>
            <a:pPr>
              <a:defRPr/>
            </a:pPr>
            <a:r>
              <a:rPr lang="ru-RU" sz="2400" dirty="0" smtClean="0">
                <a:effectLst/>
              </a:rPr>
              <a:t>В основном производителями заложен принцип их действия относительно вируса гриппа и ОРВИ, подкрепленный отечественными клиническими исследованиями</a:t>
            </a:r>
          </a:p>
          <a:p>
            <a:pPr marL="0" indent="0">
              <a:buNone/>
              <a:defRPr/>
            </a:pPr>
            <a:endParaRPr lang="ru-RU" sz="2400" dirty="0" smtClean="0">
              <a:effectLst/>
            </a:endParaRPr>
          </a:p>
          <a:p>
            <a:pPr>
              <a:defRPr/>
            </a:pPr>
            <a:r>
              <a:rPr lang="ru-RU" sz="2400" dirty="0" smtClean="0">
                <a:effectLst/>
              </a:rPr>
              <a:t>Несмотря на отсутствие широких плацебо </a:t>
            </a:r>
            <a:r>
              <a:rPr lang="ru-RU" sz="2400" smtClean="0">
                <a:effectLst/>
              </a:rPr>
              <a:t>контролируемых  </a:t>
            </a:r>
            <a:r>
              <a:rPr lang="ru-RU" sz="2400" dirty="0" smtClean="0">
                <a:effectLst/>
              </a:rPr>
              <a:t>исследований, лечебное действие многих противовирусных лекарств подтверждается практикующими врачами </a:t>
            </a:r>
            <a:r>
              <a:rPr lang="ru-RU" sz="1800" dirty="0" smtClean="0">
                <a:effectLst/>
              </a:rPr>
              <a:t>(лекарственные препараты разрешены МЗ России)</a:t>
            </a:r>
          </a:p>
          <a:p>
            <a:pPr>
              <a:defRPr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13878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1"/>
            <a:ext cx="8002587" cy="681539"/>
          </a:xfrm>
        </p:spPr>
        <p:txBody>
          <a:bodyPr/>
          <a:lstStyle/>
          <a:p>
            <a:pPr eaLnBrk="1" hangingPunct="1">
              <a:defRPr/>
            </a:pPr>
            <a:endParaRPr lang="ru-RU" sz="3600" b="1" dirty="0" smtClean="0">
              <a:solidFill>
                <a:schemeClr val="tx1"/>
              </a:solidFill>
            </a:endParaRP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8" y="897564"/>
            <a:ext cx="7921252" cy="3780420"/>
          </a:xfrm>
        </p:spPr>
        <p:txBody>
          <a:bodyPr>
            <a:normAutofit/>
          </a:bodyPr>
          <a:lstStyle/>
          <a:p>
            <a:pPr marL="0" indent="0" eaLnBrk="1" hangingPunct="1">
              <a:buNone/>
              <a:defRPr/>
            </a:pPr>
            <a:endParaRPr lang="ru-RU" sz="2800" dirty="0" smtClean="0"/>
          </a:p>
          <a:p>
            <a:pPr marL="0" indent="0" eaLnBrk="1" hangingPunct="1">
              <a:buNone/>
              <a:defRPr/>
            </a:pPr>
            <a:endParaRPr lang="ru-RU" sz="2800" dirty="0"/>
          </a:p>
          <a:p>
            <a:pPr marL="0" indent="0" eaLnBrk="1" hangingPunct="1">
              <a:buNone/>
              <a:defRPr/>
            </a:pPr>
            <a:endParaRPr lang="ru-RU" sz="2800" dirty="0" smtClean="0"/>
          </a:p>
          <a:p>
            <a:pPr marL="0" indent="0" eaLnBrk="1" hangingPunct="1">
              <a:buNone/>
              <a:defRPr/>
            </a:pPr>
            <a:endParaRPr lang="ru-RU" sz="2800" dirty="0"/>
          </a:p>
          <a:p>
            <a:pPr marL="0" indent="0" eaLnBrk="1" hangingPunct="1">
              <a:buNone/>
              <a:defRPr/>
            </a:pPr>
            <a:endParaRPr lang="ru-RU" sz="2800" dirty="0" smtClean="0"/>
          </a:p>
          <a:p>
            <a:pPr marL="0" indent="0" eaLnBrk="1" hangingPunct="1">
              <a:buNone/>
              <a:defRPr/>
            </a:pPr>
            <a:r>
              <a:rPr lang="ru-RU" sz="4400" b="1" dirty="0" smtClean="0"/>
              <a:t>СПАСИБО ЗА ВНИМАНИЕ!</a:t>
            </a:r>
          </a:p>
        </p:txBody>
      </p:sp>
    </p:spTree>
    <p:extLst>
      <p:ext uri="{BB962C8B-B14F-4D97-AF65-F5344CB8AC3E}">
        <p14:creationId xmlns:p14="http://schemas.microsoft.com/office/powerpoint/2010/main" val="3898317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346348"/>
            <a:ext cx="8229600" cy="857250"/>
          </a:xfrm>
        </p:spPr>
        <p:txBody>
          <a:bodyPr anchorCtr="0">
            <a:normAutofit fontScale="90000"/>
          </a:bodyPr>
          <a:lstStyle/>
          <a:p>
            <a:pPr eaLnBrk="1" hangingPunct="1">
              <a:defRPr/>
            </a:pPr>
            <a:r>
              <a:rPr lang="ru-RU" sz="3500" b="1" dirty="0" smtClean="0"/>
              <a:t/>
            </a:r>
            <a:br>
              <a:rPr lang="ru-RU" sz="3500" b="1" dirty="0" smtClean="0"/>
            </a:br>
            <a:r>
              <a:rPr lang="ru-RU" sz="3500" b="1" dirty="0" smtClean="0"/>
              <a:t>Особенности гриппа </a:t>
            </a:r>
            <a:br>
              <a:rPr lang="ru-RU" sz="3500" b="1" dirty="0" smtClean="0"/>
            </a:br>
            <a:r>
              <a:rPr lang="ru-RU" sz="3500" b="1" dirty="0" smtClean="0"/>
              <a:t>у детей раннего возраста</a:t>
            </a:r>
            <a:br>
              <a:rPr lang="ru-RU" sz="3500" b="1" dirty="0" smtClean="0"/>
            </a:br>
            <a:r>
              <a:rPr lang="ru-RU" sz="3500" dirty="0" smtClean="0"/>
              <a:t/>
            </a:r>
            <a:br>
              <a:rPr lang="ru-RU" sz="3500" dirty="0" smtClean="0"/>
            </a:br>
            <a:endParaRPr lang="ru-RU" sz="3500" dirty="0" smtClean="0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897564"/>
            <a:ext cx="8229600" cy="3697058"/>
          </a:xfrm>
        </p:spPr>
        <p:txBody>
          <a:bodyPr>
            <a:normAutofit fontScale="70000" lnSpcReduction="20000"/>
          </a:bodyPr>
          <a:lstStyle/>
          <a:p>
            <a:pPr marL="0" indent="0" algn="ctr" eaLnBrk="1" hangingPunct="1">
              <a:lnSpc>
                <a:spcPct val="80000"/>
              </a:lnSpc>
              <a:buNone/>
              <a:defRPr/>
            </a:pPr>
            <a:endParaRPr lang="ru-RU" sz="2000" b="1" dirty="0" smtClean="0"/>
          </a:p>
          <a:p>
            <a:pPr marL="0" indent="0" algn="ctr" eaLnBrk="1" hangingPunct="1">
              <a:lnSpc>
                <a:spcPct val="80000"/>
              </a:lnSpc>
              <a:buNone/>
              <a:defRPr/>
            </a:pPr>
            <a:endParaRPr lang="ru-RU" sz="2000" b="1" dirty="0"/>
          </a:p>
          <a:p>
            <a:pPr marL="0" indent="0" algn="ctr" eaLnBrk="1" hangingPunct="1">
              <a:lnSpc>
                <a:spcPct val="80000"/>
              </a:lnSpc>
              <a:buNone/>
              <a:defRPr/>
            </a:pPr>
            <a:r>
              <a:rPr lang="ru-RU" sz="2000" b="1" dirty="0" smtClean="0"/>
              <a:t>Дети болеют гриппом с рождения. </a:t>
            </a:r>
          </a:p>
          <a:p>
            <a:pPr marL="0" indent="0" algn="ctr" eaLnBrk="1" hangingPunct="1">
              <a:lnSpc>
                <a:spcPct val="80000"/>
              </a:lnSpc>
              <a:buNone/>
              <a:defRPr/>
            </a:pPr>
            <a:r>
              <a:rPr lang="ru-RU" sz="2000" b="1" dirty="0" smtClean="0"/>
              <a:t>Однако повышение заболеваемости отмечается после 3-4 месяцев жизни. </a:t>
            </a:r>
          </a:p>
          <a:p>
            <a:pPr marL="0" indent="0" eaLnBrk="1" hangingPunct="1">
              <a:lnSpc>
                <a:spcPct val="80000"/>
              </a:lnSpc>
              <a:buNone/>
              <a:defRPr/>
            </a:pPr>
            <a:endParaRPr lang="ru-RU" sz="2000" dirty="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ru-RU" sz="2000" dirty="0" smtClean="0"/>
              <a:t>У новорожденных, как правило, не развиваются гипертермия и геморрагический синдром. Катаральные явления выражены слабо – «сопение» носом, покашливание, чихание.</a:t>
            </a:r>
          </a:p>
          <a:p>
            <a:pPr eaLnBrk="1" hangingPunct="1">
              <a:lnSpc>
                <a:spcPct val="80000"/>
              </a:lnSpc>
              <a:defRPr/>
            </a:pPr>
            <a:endParaRPr lang="ru-RU" sz="2000" dirty="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ru-RU" sz="2000" dirty="0" smtClean="0"/>
              <a:t>У детей первого года жизни грипп начинается постепенно и протекает со стертой клинической симптоматикой: </a:t>
            </a:r>
          </a:p>
          <a:p>
            <a:pPr marL="0" indent="0" eaLnBrk="1" hangingPunct="1">
              <a:lnSpc>
                <a:spcPct val="80000"/>
              </a:lnSpc>
              <a:buNone/>
              <a:defRPr/>
            </a:pPr>
            <a:r>
              <a:rPr lang="ru-RU" sz="2000" dirty="0" smtClean="0"/>
              <a:t>       -   незначительное беспокойство, сменяющееся вялостью, </a:t>
            </a:r>
          </a:p>
          <a:p>
            <a:pPr marL="0" indent="0" eaLnBrk="1" hangingPunct="1">
              <a:lnSpc>
                <a:spcPct val="80000"/>
              </a:lnSpc>
              <a:buNone/>
              <a:defRPr/>
            </a:pPr>
            <a:r>
              <a:rPr lang="ru-RU" sz="2000" dirty="0" smtClean="0"/>
              <a:t>       -   отказ от груди. </a:t>
            </a:r>
          </a:p>
          <a:p>
            <a:pPr marL="0" indent="0" eaLnBrk="1" hangingPunct="1">
              <a:lnSpc>
                <a:spcPct val="80000"/>
              </a:lnSpc>
              <a:buNone/>
              <a:defRPr/>
            </a:pPr>
            <a:endParaRPr lang="ru-RU" sz="2000" dirty="0"/>
          </a:p>
          <a:p>
            <a:pPr marL="0" indent="0" eaLnBrk="1" hangingPunct="1">
              <a:lnSpc>
                <a:spcPct val="80000"/>
              </a:lnSpc>
              <a:buNone/>
              <a:defRPr/>
            </a:pPr>
            <a:r>
              <a:rPr lang="ru-RU" sz="2000" dirty="0" smtClean="0"/>
              <a:t>Температура тела субфебрильная или нормальная. Сегментарное поражение легких не характерно.</a:t>
            </a:r>
          </a:p>
          <a:p>
            <a:pPr eaLnBrk="1" hangingPunct="1">
              <a:lnSpc>
                <a:spcPct val="80000"/>
              </a:lnSpc>
              <a:defRPr/>
            </a:pPr>
            <a:endParaRPr lang="ru-RU" sz="2000" dirty="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ru-RU" sz="2000" dirty="0" smtClean="0"/>
              <a:t>Часто отмечается повторная рвота, возможна </a:t>
            </a:r>
            <a:r>
              <a:rPr lang="ru-RU" sz="2000" dirty="0" err="1" smtClean="0"/>
              <a:t>энцефалитическая</a:t>
            </a:r>
            <a:r>
              <a:rPr lang="ru-RU" sz="2000" dirty="0" smtClean="0"/>
              <a:t> реакция с кратковременной потерей сознания.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000" dirty="0" smtClean="0"/>
              <a:t> Преобладает негладкое течение вследствие возникновения вторичных бактериальных осложнений, в первую очередь, со стороны дыхательной системы.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000" dirty="0" smtClean="0"/>
              <a:t>Наиболее часто диагностируют пневмонию, которая может развиться в первые дни болезни. </a:t>
            </a:r>
          </a:p>
        </p:txBody>
      </p:sp>
    </p:spTree>
    <p:extLst>
      <p:ext uri="{BB962C8B-B14F-4D97-AF65-F5344CB8AC3E}">
        <p14:creationId xmlns:p14="http://schemas.microsoft.com/office/powerpoint/2010/main" val="4020491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b="1" dirty="0" smtClean="0"/>
              <a:t>Заболеваемость детей гриппом </a:t>
            </a:r>
            <a:br>
              <a:rPr lang="ru-RU" sz="2800" b="1" dirty="0" smtClean="0"/>
            </a:br>
            <a:r>
              <a:rPr lang="ru-RU" sz="2800" b="1" dirty="0" smtClean="0"/>
              <a:t>и ОРВИ Российская Федерация </a:t>
            </a: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1800" dirty="0" smtClean="0"/>
              <a:t>за 4-ю неделю 2016 г. (абсолютные числа)</a:t>
            </a:r>
            <a:endParaRPr lang="ru-RU" sz="1800" dirty="0"/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36551347"/>
              </p:ext>
            </p:extLst>
          </p:nvPr>
        </p:nvGraphicFramePr>
        <p:xfrm>
          <a:off x="457200" y="1200149"/>
          <a:ext cx="8244000" cy="361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10697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0"/>
            <a:ext cx="8002587" cy="1065610"/>
          </a:xfrm>
        </p:spPr>
        <p:txBody>
          <a:bodyPr/>
          <a:lstStyle/>
          <a:p>
            <a:pPr eaLnBrk="1" hangingPunct="1">
              <a:defRPr/>
            </a:pPr>
            <a:r>
              <a:rPr lang="ru-RU" sz="3600" b="1" dirty="0" smtClean="0">
                <a:solidFill>
                  <a:schemeClr val="tx1"/>
                </a:solidFill>
              </a:rPr>
              <a:t>Специфическая диагностика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8" y="897564"/>
            <a:ext cx="7921252" cy="2646294"/>
          </a:xfrm>
        </p:spPr>
        <p:txBody>
          <a:bodyPr>
            <a:normAutofit fontScale="77500" lnSpcReduction="20000"/>
          </a:bodyPr>
          <a:lstStyle/>
          <a:p>
            <a:pPr eaLnBrk="1" hangingPunct="1">
              <a:defRPr/>
            </a:pPr>
            <a:r>
              <a:rPr lang="ru-RU" sz="2800" dirty="0" smtClean="0"/>
              <a:t>Лабораторные диагностические методы предназначены для целей ранней (экстренной) или ретроспективной диагностики.</a:t>
            </a:r>
          </a:p>
          <a:p>
            <a:pPr eaLnBrk="1" hangingPunct="1">
              <a:defRPr/>
            </a:pPr>
            <a:r>
              <a:rPr lang="ru-RU" sz="2800" dirty="0" smtClean="0"/>
              <a:t>Выделение вируса. </a:t>
            </a:r>
          </a:p>
          <a:p>
            <a:pPr eaLnBrk="1" hangingPunct="1">
              <a:defRPr/>
            </a:pPr>
            <a:r>
              <a:rPr lang="ru-RU" sz="2800" dirty="0" smtClean="0"/>
              <a:t>Прямое определение антигена, РНК. (</a:t>
            </a:r>
            <a:r>
              <a:rPr lang="ru-RU" sz="2800" dirty="0" err="1" smtClean="0"/>
              <a:t>иммунофлуоресценция</a:t>
            </a:r>
            <a:r>
              <a:rPr lang="ru-RU" sz="2800" dirty="0" smtClean="0"/>
              <a:t>, </a:t>
            </a:r>
            <a:r>
              <a:rPr lang="ru-RU" sz="2800" u="sng" dirty="0" err="1" smtClean="0"/>
              <a:t>иммунохроматография</a:t>
            </a:r>
            <a:r>
              <a:rPr lang="ru-RU" sz="2800" dirty="0" smtClean="0"/>
              <a:t>, ПЦР и др.) – ранняя (экстренная) диагностика!. </a:t>
            </a:r>
          </a:p>
          <a:p>
            <a:pPr>
              <a:defRPr/>
            </a:pPr>
            <a:r>
              <a:rPr lang="ru-RU" sz="2800" dirty="0" smtClean="0"/>
              <a:t>Серологические тесты</a:t>
            </a:r>
            <a:r>
              <a:rPr lang="ru-RU" sz="2800" dirty="0"/>
              <a:t> </a:t>
            </a:r>
            <a:r>
              <a:rPr lang="ru-RU" sz="2800" dirty="0" smtClean="0"/>
              <a:t>(ретроспективная диагностика)</a:t>
            </a:r>
          </a:p>
        </p:txBody>
      </p:sp>
      <p:pic>
        <p:nvPicPr>
          <p:cNvPr id="26629" name="Picture 5" descr="D:\лучшее\картинки\тест-полоски на грипп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4048" y="3572883"/>
            <a:ext cx="3888432" cy="1570617"/>
          </a:xfrm>
          <a:prstGeom prst="rect">
            <a:avLst/>
          </a:prstGeom>
          <a:noFill/>
        </p:spPr>
      </p:pic>
      <p:cxnSp>
        <p:nvCxnSpPr>
          <p:cNvPr id="8" name="Прямая со стрелкой 7"/>
          <p:cNvCxnSpPr/>
          <p:nvPr/>
        </p:nvCxnSpPr>
        <p:spPr>
          <a:xfrm flipH="1">
            <a:off x="7524328" y="2463738"/>
            <a:ext cx="144016" cy="118813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32165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150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ru-RU" sz="26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Жаропонижающие средства</a:t>
            </a:r>
            <a:r>
              <a:rPr lang="ru-RU" sz="2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6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44542" name="Group 15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80727532"/>
              </p:ext>
            </p:extLst>
          </p:nvPr>
        </p:nvGraphicFramePr>
        <p:xfrm>
          <a:off x="251521" y="857250"/>
          <a:ext cx="8784976" cy="3857651"/>
        </p:xfrm>
        <a:graphic>
          <a:graphicData uri="http://schemas.openxmlformats.org/drawingml/2006/table">
            <a:tbl>
              <a:tblPr/>
              <a:tblGrid>
                <a:gridCol w="1934215"/>
                <a:gridCol w="1683034"/>
                <a:gridCol w="1758420"/>
                <a:gridCol w="1754915"/>
                <a:gridCol w="1654392"/>
              </a:tblGrid>
              <a:tr h="1086218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Парацетамол</a:t>
                      </a:r>
                    </a:p>
                  </a:txBody>
                  <a:tcPr marT="34290" marB="3429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Табл 0,2 мг</a:t>
                      </a:r>
                    </a:p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(перфалган в/в)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34290" marB="3429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</a:t>
                      </a:r>
                      <a:r>
                        <a:rPr kumimoji="0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er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os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34290" marB="3429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 – 15 мг/кг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34290" marB="3429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1-3 раза в сутки</a:t>
                      </a: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 –5 дней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34290" marB="3429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1998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Перфалган</a:t>
                      </a:r>
                      <a:endParaRPr kumimoji="0" lang="ru-RU" sz="15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34290" marB="3429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Фл  50 и 10 мл</a:t>
                      </a: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 мл-10мг</a:t>
                      </a:r>
                    </a:p>
                  </a:txBody>
                  <a:tcPr marT="34290" marB="3429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в/в</a:t>
                      </a:r>
                    </a:p>
                  </a:txBody>
                  <a:tcPr marT="34290" marB="3429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15 мг/кг</a:t>
                      </a:r>
                    </a:p>
                  </a:txBody>
                  <a:tcPr marT="34290" marB="3429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34290" marB="3429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85725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Эффералган</a:t>
                      </a:r>
                      <a:endParaRPr kumimoji="0" lang="ru-RU" sz="15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34290" marB="3429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Свечи 80 мг,</a:t>
                      </a: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150 мг, 300 мг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34290" marB="3429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Ректально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34290" marB="3429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80 мг до 2-х лет</a:t>
                      </a: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150 мг – с 2 до 6</a:t>
                      </a: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300 мг старше 6 лет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34290" marB="3429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 раза в сутки</a:t>
                      </a: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 – 5 дней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34290" marB="3429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83374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Ибупрофен</a:t>
                      </a:r>
                    </a:p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</a:t>
                      </a:r>
                      <a:r>
                        <a:rPr kumimoji="0" lang="ru-RU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нурофен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для детей)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34290" marB="3429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Табл 0,2 г, суспензия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34290" marB="3429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Per os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34290" marB="3429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5-</a:t>
                      </a: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 </a:t>
                      </a: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мг</a:t>
                      </a: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/</a:t>
                      </a: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кг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34290" marB="3429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 раза в сутки</a:t>
                      </a: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 5 дней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34290" marB="3429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0336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Анальгин</a:t>
                      </a:r>
                      <a:endParaRPr kumimoji="0" lang="ru-RU" sz="15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34290" marB="3429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Ампулы 25%, 50%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34290" marB="3429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В/мышечно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34290" marB="3429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0,1 мл/год жизни</a:t>
                      </a: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50% р-р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34290" marB="3429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1–3 раза в сутки</a:t>
                      </a: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 – 5 дней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34290" marB="3429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58584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ru-RU" dirty="0" smtClean="0"/>
              <a:t>Грипп в СПб 2015-16 г</a:t>
            </a:r>
            <a:endParaRPr lang="ru-RU" dirty="0"/>
          </a:p>
        </p:txBody>
      </p:sp>
      <p:pic>
        <p:nvPicPr>
          <p:cNvPr id="15363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288" y="1059656"/>
            <a:ext cx="8424862" cy="3762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843558"/>
            <a:ext cx="8229600" cy="3394472"/>
          </a:xfrm>
        </p:spPr>
        <p:txBody>
          <a:bodyPr>
            <a:normAutofit fontScale="92500"/>
          </a:bodyPr>
          <a:lstStyle/>
          <a:p>
            <a:r>
              <a:rPr lang="ru-RU" dirty="0"/>
              <a:t>пандемический вирус гриппа А(H1N1)pdm09 расценивается как умеренно патогенный, </a:t>
            </a:r>
            <a:r>
              <a:rPr lang="ru-RU" dirty="0" smtClean="0"/>
              <a:t>однако </a:t>
            </a:r>
            <a:r>
              <a:rPr lang="ru-RU" dirty="0"/>
              <a:t>данный штамм обладает способностью к индукции «</a:t>
            </a:r>
            <a:r>
              <a:rPr lang="ru-RU" dirty="0" err="1"/>
              <a:t>цитокинового</a:t>
            </a:r>
            <a:r>
              <a:rPr lang="ru-RU" dirty="0"/>
              <a:t> шторма», который является опасным фоном для развития тяжёлых и осложнённых форм заболевания </a:t>
            </a:r>
            <a:endParaRPr lang="ru-RU" dirty="0" smtClean="0"/>
          </a:p>
          <a:p>
            <a:pPr marL="0" indent="0">
              <a:buNone/>
            </a:pPr>
            <a:r>
              <a:rPr lang="ru-RU" sz="2000" dirty="0" smtClean="0"/>
              <a:t>(</a:t>
            </a:r>
            <a:r>
              <a:rPr lang="ru-RU" sz="2000" dirty="0" err="1"/>
              <a:t>Harper</a:t>
            </a:r>
            <a:r>
              <a:rPr lang="ru-RU" sz="2000" dirty="0"/>
              <a:t> S.A., </a:t>
            </a:r>
            <a:r>
              <a:rPr lang="ru-RU" sz="2000" dirty="0" err="1"/>
              <a:t>Team</a:t>
            </a:r>
            <a:r>
              <a:rPr lang="ru-RU" sz="2000" dirty="0"/>
              <a:t> F.S., 2009).</a:t>
            </a:r>
            <a:r>
              <a:rPr lang="ru-RU" dirty="0"/>
              <a:t> 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08360"/>
            <a:ext cx="8229600" cy="595313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b="1" dirty="0" smtClean="0"/>
              <a:t>Опорные клинические признаки гриппа </a:t>
            </a:r>
            <a:r>
              <a:rPr lang="ru-RU" sz="4800" dirty="0" smtClean="0"/>
              <a:t/>
            </a:r>
            <a:br>
              <a:rPr lang="ru-RU" sz="4800" dirty="0" smtClean="0"/>
            </a:br>
            <a:endParaRPr lang="ru-RU" sz="4800" b="1" dirty="0" smtClean="0">
              <a:solidFill>
                <a:srgbClr val="800080"/>
              </a:solidFill>
            </a:endParaRP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99542"/>
            <a:ext cx="8229600" cy="4407954"/>
          </a:xfrm>
        </p:spPr>
        <p:txBody>
          <a:bodyPr>
            <a:normAutofit/>
          </a:bodyPr>
          <a:lstStyle/>
          <a:p>
            <a:pPr marL="0" indent="0" eaLnBrk="1" hangingPunct="1">
              <a:lnSpc>
                <a:spcPct val="80000"/>
              </a:lnSpc>
              <a:buNone/>
              <a:defRPr/>
            </a:pPr>
            <a:endParaRPr lang="ru-RU" sz="1800" dirty="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ru-RU" sz="1800" dirty="0" smtClean="0"/>
              <a:t>острейшее начало</a:t>
            </a:r>
          </a:p>
          <a:p>
            <a:pPr marL="0" indent="0" eaLnBrk="1" hangingPunct="1">
              <a:lnSpc>
                <a:spcPct val="80000"/>
              </a:lnSpc>
              <a:buNone/>
              <a:defRPr/>
            </a:pPr>
            <a:endParaRPr lang="ru-RU" sz="1800" dirty="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ru-RU" sz="1800" dirty="0" smtClean="0"/>
              <a:t>повышение температуры выше 38ºС</a:t>
            </a:r>
          </a:p>
          <a:p>
            <a:pPr eaLnBrk="1" hangingPunct="1">
              <a:lnSpc>
                <a:spcPct val="80000"/>
              </a:lnSpc>
              <a:defRPr/>
            </a:pPr>
            <a:endParaRPr lang="ru-RU" sz="1800" dirty="0"/>
          </a:p>
          <a:p>
            <a:pPr eaLnBrk="1" hangingPunct="1">
              <a:lnSpc>
                <a:spcPct val="80000"/>
              </a:lnSpc>
              <a:defRPr/>
            </a:pPr>
            <a:r>
              <a:rPr lang="ru-RU" sz="1800" dirty="0" smtClean="0"/>
              <a:t>выраженный синдром общей инфекционной интоксикации (вялость, слабость, недомогание и др.)</a:t>
            </a:r>
            <a:endParaRPr lang="ru-RU" sz="1800" dirty="0" smtClean="0">
              <a:solidFill>
                <a:srgbClr val="FF0000"/>
              </a:solidFill>
            </a:endParaRPr>
          </a:p>
          <a:p>
            <a:pPr eaLnBrk="1" hangingPunct="1">
              <a:lnSpc>
                <a:spcPct val="80000"/>
              </a:lnSpc>
              <a:defRPr/>
            </a:pPr>
            <a:endParaRPr lang="ru-RU" sz="1800" dirty="0" smtClean="0"/>
          </a:p>
          <a:p>
            <a:pPr lvl="0">
              <a:lnSpc>
                <a:spcPct val="80000"/>
              </a:lnSpc>
              <a:defRPr/>
            </a:pPr>
            <a:r>
              <a:rPr lang="ru-RU" sz="1800" dirty="0" smtClean="0">
                <a:solidFill>
                  <a:prstClr val="black"/>
                </a:solidFill>
              </a:rPr>
              <a:t>заложенность </a:t>
            </a:r>
            <a:r>
              <a:rPr lang="ru-RU" sz="1800" dirty="0">
                <a:solidFill>
                  <a:prstClr val="black"/>
                </a:solidFill>
              </a:rPr>
              <a:t>носа, сухость слизистых оболочек </a:t>
            </a:r>
            <a:r>
              <a:rPr lang="ru-RU" sz="1800" dirty="0" smtClean="0">
                <a:solidFill>
                  <a:prstClr val="black"/>
                </a:solidFill>
              </a:rPr>
              <a:t>, незначительный </a:t>
            </a:r>
            <a:r>
              <a:rPr lang="ru-RU" sz="1800" dirty="0">
                <a:solidFill>
                  <a:prstClr val="black"/>
                </a:solidFill>
              </a:rPr>
              <a:t>ринит, гиперемия </a:t>
            </a:r>
            <a:r>
              <a:rPr lang="ru-RU" sz="1800" dirty="0" smtClean="0">
                <a:solidFill>
                  <a:prstClr val="black"/>
                </a:solidFill>
              </a:rPr>
              <a:t>конъюнктив</a:t>
            </a:r>
          </a:p>
          <a:p>
            <a:pPr marL="0" lvl="0" indent="0">
              <a:lnSpc>
                <a:spcPct val="80000"/>
              </a:lnSpc>
              <a:buNone/>
              <a:defRPr/>
            </a:pPr>
            <a:endParaRPr lang="ru-RU" sz="1800" dirty="0">
              <a:solidFill>
                <a:prstClr val="black"/>
              </a:solidFill>
            </a:endParaRPr>
          </a:p>
          <a:p>
            <a:pPr lvl="0">
              <a:lnSpc>
                <a:spcPct val="80000"/>
              </a:lnSpc>
              <a:defRPr/>
            </a:pPr>
            <a:r>
              <a:rPr lang="ru-RU" sz="1800" dirty="0">
                <a:solidFill>
                  <a:prstClr val="black"/>
                </a:solidFill>
              </a:rPr>
              <a:t>головная </a:t>
            </a:r>
            <a:r>
              <a:rPr lang="ru-RU" sz="1800" dirty="0" smtClean="0">
                <a:solidFill>
                  <a:prstClr val="black"/>
                </a:solidFill>
              </a:rPr>
              <a:t>боль</a:t>
            </a:r>
            <a:r>
              <a:rPr lang="ru-RU" sz="1800" dirty="0" smtClean="0">
                <a:solidFill>
                  <a:prstClr val="black"/>
                </a:solidFill>
              </a:rPr>
              <a:t>, </a:t>
            </a:r>
            <a:r>
              <a:rPr lang="ru-RU" sz="1800" dirty="0" smtClean="0">
                <a:solidFill>
                  <a:prstClr val="black"/>
                </a:solidFill>
              </a:rPr>
              <a:t>боли при движении глазных яблок, миалгия (мышцы ног)</a:t>
            </a:r>
          </a:p>
          <a:p>
            <a:pPr lvl="0">
              <a:lnSpc>
                <a:spcPct val="80000"/>
              </a:lnSpc>
              <a:defRPr/>
            </a:pPr>
            <a:endParaRPr lang="ru-RU" sz="1800" dirty="0">
              <a:solidFill>
                <a:prstClr val="black"/>
              </a:solidFill>
            </a:endParaRPr>
          </a:p>
          <a:p>
            <a:pPr lvl="0">
              <a:lnSpc>
                <a:spcPct val="80000"/>
              </a:lnSpc>
              <a:defRPr/>
            </a:pPr>
            <a:r>
              <a:rPr lang="ru-RU" sz="1800" dirty="0" smtClean="0">
                <a:solidFill>
                  <a:prstClr val="black"/>
                </a:solidFill>
              </a:rPr>
              <a:t> признаки трахеита (</a:t>
            </a:r>
            <a:r>
              <a:rPr lang="ru-RU" sz="1800" dirty="0" err="1" smtClean="0">
                <a:solidFill>
                  <a:prstClr val="black"/>
                </a:solidFill>
              </a:rPr>
              <a:t>саднение</a:t>
            </a:r>
            <a:r>
              <a:rPr lang="ru-RU" sz="1800" dirty="0" smtClean="0">
                <a:solidFill>
                  <a:prstClr val="black"/>
                </a:solidFill>
              </a:rPr>
              <a:t>, «жжение» за грудиной, сухой кашель)</a:t>
            </a:r>
          </a:p>
          <a:p>
            <a:pPr lvl="0">
              <a:lnSpc>
                <a:spcPct val="80000"/>
              </a:lnSpc>
              <a:defRPr/>
            </a:pPr>
            <a:endParaRPr lang="ru-RU" sz="1800" dirty="0">
              <a:solidFill>
                <a:prstClr val="black"/>
              </a:solidFill>
            </a:endParaRPr>
          </a:p>
          <a:p>
            <a:pPr lvl="0">
              <a:lnSpc>
                <a:spcPct val="80000"/>
              </a:lnSpc>
              <a:defRPr/>
            </a:pPr>
            <a:r>
              <a:rPr lang="ru-RU" sz="1800" dirty="0">
                <a:solidFill>
                  <a:prstClr val="black"/>
                </a:solidFill>
              </a:rPr>
              <a:t>г</a:t>
            </a:r>
            <a:r>
              <a:rPr lang="ru-RU" sz="1800" dirty="0" smtClean="0">
                <a:solidFill>
                  <a:prstClr val="black"/>
                </a:solidFill>
              </a:rPr>
              <a:t>еморрагический синдром (носовые кровотечения, геморрагическая сыпь)</a:t>
            </a:r>
          </a:p>
          <a:p>
            <a:pPr marL="0" lvl="0" indent="0">
              <a:lnSpc>
                <a:spcPct val="80000"/>
              </a:lnSpc>
              <a:buNone/>
              <a:defRPr/>
            </a:pPr>
            <a:endParaRPr lang="ru-RU" sz="1800" dirty="0">
              <a:solidFill>
                <a:prstClr val="black"/>
              </a:solidFill>
            </a:endParaRPr>
          </a:p>
          <a:p>
            <a:pPr marL="0" indent="0" eaLnBrk="1" hangingPunct="1">
              <a:lnSpc>
                <a:spcPct val="80000"/>
              </a:lnSpc>
              <a:buNone/>
              <a:defRPr/>
            </a:pPr>
            <a:endParaRPr lang="ru-RU" sz="1800" dirty="0" smtClean="0"/>
          </a:p>
          <a:p>
            <a:pPr eaLnBrk="1" hangingPunct="1">
              <a:lnSpc>
                <a:spcPct val="80000"/>
              </a:lnSpc>
              <a:defRPr/>
            </a:pPr>
            <a:endParaRPr lang="ru-RU" sz="1800" dirty="0" smtClean="0"/>
          </a:p>
        </p:txBody>
      </p:sp>
    </p:spTree>
    <p:extLst>
      <p:ext uri="{BB962C8B-B14F-4D97-AF65-F5344CB8AC3E}">
        <p14:creationId xmlns:p14="http://schemas.microsoft.com/office/powerpoint/2010/main" val="531071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ru-RU" sz="2800" b="1" dirty="0" smtClean="0"/>
              <a:t>Особенности современного течения гриппа у детей</a:t>
            </a:r>
            <a:r>
              <a:rPr lang="ru-RU" sz="2400" dirty="0" smtClean="0"/>
              <a:t/>
            </a:r>
            <a:br>
              <a:rPr lang="ru-RU" sz="2400" dirty="0" smtClean="0"/>
            </a:b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89552"/>
            <a:ext cx="8229600" cy="4104456"/>
          </a:xfrm>
        </p:spPr>
        <p:txBody>
          <a:bodyPr>
            <a:normAutofit fontScale="55000" lnSpcReduction="20000"/>
          </a:bodyPr>
          <a:lstStyle/>
          <a:p>
            <a:r>
              <a:rPr lang="ru-RU" dirty="0" smtClean="0"/>
              <a:t>Короткий инкубационный период, острое начало и бурное развитие</a:t>
            </a:r>
          </a:p>
          <a:p>
            <a:endParaRPr lang="ru-RU" dirty="0"/>
          </a:p>
          <a:p>
            <a:r>
              <a:rPr lang="ru-RU" dirty="0" smtClean="0"/>
              <a:t>Длительная до 4-5 суток фебрильная (38-40 и выше) лихорадка и интоксикация</a:t>
            </a:r>
          </a:p>
          <a:p>
            <a:endParaRPr lang="ru-RU" dirty="0"/>
          </a:p>
          <a:p>
            <a:r>
              <a:rPr lang="ru-RU" dirty="0" smtClean="0"/>
              <a:t>Раннее развитие осложнений, особенно пневмонии</a:t>
            </a:r>
          </a:p>
          <a:p>
            <a:endParaRPr lang="ru-RU" dirty="0"/>
          </a:p>
          <a:p>
            <a:r>
              <a:rPr lang="ru-RU" dirty="0" smtClean="0"/>
              <a:t>Значительное повышение частоты диареи (поражение вирусом </a:t>
            </a:r>
            <a:r>
              <a:rPr lang="ru-RU" dirty="0" err="1" smtClean="0"/>
              <a:t>энтероцитов</a:t>
            </a:r>
            <a:r>
              <a:rPr lang="ru-RU" dirty="0" smtClean="0"/>
              <a:t>)</a:t>
            </a:r>
          </a:p>
          <a:p>
            <a:endParaRPr lang="ru-RU" dirty="0"/>
          </a:p>
          <a:p>
            <a:r>
              <a:rPr lang="ru-RU" dirty="0" smtClean="0"/>
              <a:t>Частое обострение сопутствующей патологии </a:t>
            </a:r>
          </a:p>
          <a:p>
            <a:pPr marL="0" indent="0">
              <a:buNone/>
            </a:pPr>
            <a:endParaRPr lang="ru-RU" dirty="0" smtClean="0"/>
          </a:p>
          <a:p>
            <a:r>
              <a:rPr lang="ru-RU" dirty="0" smtClean="0"/>
              <a:t>Микст-инфекции (герпетическая инфекция, другие вирусные респираторные заболевания)</a:t>
            </a:r>
          </a:p>
          <a:p>
            <a:endParaRPr lang="ru-RU" dirty="0"/>
          </a:p>
          <a:p>
            <a:endParaRPr lang="ru-RU" dirty="0" smtClean="0"/>
          </a:p>
          <a:p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205978"/>
            <a:ext cx="8229600" cy="745592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200" b="1" dirty="0" smtClean="0">
                <a:solidFill>
                  <a:schemeClr val="tx1"/>
                </a:solidFill>
              </a:rPr>
              <a:t>Показания  к  госпитализации при гриппе</a:t>
            </a:r>
            <a:r>
              <a:rPr lang="ru-RU" sz="3200" dirty="0" smtClean="0">
                <a:solidFill>
                  <a:schemeClr val="tx1"/>
                </a:solidFill>
              </a:rPr>
              <a:t>:</a:t>
            </a:r>
          </a:p>
        </p:txBody>
      </p:sp>
      <p:sp>
        <p:nvSpPr>
          <p:cNvPr id="7168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83568" y="411510"/>
            <a:ext cx="9144000" cy="4083918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endParaRPr lang="ru-RU" dirty="0" smtClean="0"/>
          </a:p>
          <a:p>
            <a:pPr eaLnBrk="1" hangingPunct="1">
              <a:lnSpc>
                <a:spcPct val="90000"/>
              </a:lnSpc>
            </a:pPr>
            <a:endParaRPr lang="ru-RU" dirty="0"/>
          </a:p>
          <a:p>
            <a:pPr eaLnBrk="1" hangingPunct="1">
              <a:lnSpc>
                <a:spcPct val="90000"/>
              </a:lnSpc>
            </a:pPr>
            <a:r>
              <a:rPr lang="ru-RU" dirty="0" smtClean="0"/>
              <a:t>Тяжелые формы гриппа</a:t>
            </a:r>
          </a:p>
          <a:p>
            <a:pPr eaLnBrk="1" hangingPunct="1">
              <a:lnSpc>
                <a:spcPct val="90000"/>
              </a:lnSpc>
            </a:pPr>
            <a:endParaRPr lang="ru-RU" dirty="0"/>
          </a:p>
          <a:p>
            <a:pPr eaLnBrk="1" hangingPunct="1">
              <a:lnSpc>
                <a:spcPct val="90000"/>
              </a:lnSpc>
            </a:pPr>
            <a:r>
              <a:rPr lang="ru-RU" dirty="0" smtClean="0"/>
              <a:t>Среднетяжелые формы гриппа </a:t>
            </a:r>
            <a:endParaRPr lang="ru-RU" dirty="0" smtClean="0"/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ru-RU" dirty="0" smtClean="0"/>
              <a:t>с </a:t>
            </a:r>
            <a:r>
              <a:rPr lang="ru-RU" dirty="0" smtClean="0"/>
              <a:t>осложненным течением</a:t>
            </a:r>
          </a:p>
          <a:p>
            <a:pPr eaLnBrk="1" hangingPunct="1">
              <a:lnSpc>
                <a:spcPct val="90000"/>
              </a:lnSpc>
            </a:pPr>
            <a:endParaRPr lang="ru-RU" dirty="0"/>
          </a:p>
          <a:p>
            <a:pPr eaLnBrk="1" hangingPunct="1">
              <a:lnSpc>
                <a:spcPct val="90000"/>
              </a:lnSpc>
            </a:pPr>
            <a:r>
              <a:rPr lang="ru-RU" dirty="0" smtClean="0"/>
              <a:t>Новорожденные</a:t>
            </a:r>
          </a:p>
          <a:p>
            <a:pPr eaLnBrk="1" hangingPunct="1">
              <a:lnSpc>
                <a:spcPct val="90000"/>
              </a:lnSpc>
            </a:pPr>
            <a:endParaRPr lang="ru-RU" dirty="0" smtClean="0"/>
          </a:p>
          <a:p>
            <a:pPr eaLnBrk="1" hangingPunct="1">
              <a:lnSpc>
                <a:spcPct val="90000"/>
              </a:lnSpc>
            </a:pPr>
            <a:endParaRPr lang="ru-RU" b="1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ru-RU" b="1" dirty="0" smtClean="0"/>
          </a:p>
          <a:p>
            <a:pPr eaLnBrk="1" hangingPunct="1">
              <a:lnSpc>
                <a:spcPct val="90000"/>
              </a:lnSpc>
            </a:pPr>
            <a:endParaRPr lang="ru-RU" b="1" dirty="0" smtClean="0"/>
          </a:p>
        </p:txBody>
      </p:sp>
    </p:spTree>
    <p:extLst>
      <p:ext uri="{BB962C8B-B14F-4D97-AF65-F5344CB8AC3E}">
        <p14:creationId xmlns:p14="http://schemas.microsoft.com/office/powerpoint/2010/main" val="1635750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961616"/>
          </a:xfrm>
        </p:spPr>
        <p:txBody>
          <a:bodyPr>
            <a:normAutofit fontScale="90000"/>
          </a:bodyPr>
          <a:lstStyle/>
          <a:p>
            <a:r>
              <a:rPr lang="x-none" smtClean="0"/>
              <a:t>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sz="3100" b="1" dirty="0" smtClean="0"/>
              <a:t>Угрожающие признаки </a:t>
            </a:r>
            <a:r>
              <a:rPr lang="x-none" sz="3100" b="1" smtClean="0"/>
              <a:t>тяжёл</a:t>
            </a:r>
            <a:r>
              <a:rPr lang="ru-RU" sz="3100" b="1" dirty="0" smtClean="0"/>
              <a:t>ого течения гриппа, требующие мероприятий в условиях ОРИТ</a:t>
            </a:r>
            <a:r>
              <a:rPr lang="x-none" sz="3100" b="1" smtClean="0"/>
              <a:t> </a:t>
            </a:r>
            <a:r>
              <a:rPr lang="ru-RU" b="1" dirty="0"/>
              <a:t/>
            </a:r>
            <a:br>
              <a:rPr lang="ru-RU" b="1" dirty="0"/>
            </a:b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75606"/>
            <a:ext cx="8229600" cy="3834426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buNone/>
            </a:pPr>
            <a:endParaRPr lang="ru-RU" sz="1100" dirty="0"/>
          </a:p>
          <a:p>
            <a:pPr lvl="0">
              <a:spcBef>
                <a:spcPts val="0"/>
              </a:spcBef>
            </a:pPr>
            <a:r>
              <a:rPr lang="ru-RU" sz="1400" dirty="0" smtClean="0"/>
              <a:t>Нарастание цианоза и одышки в покое, ухудшение показателей </a:t>
            </a:r>
            <a:r>
              <a:rPr lang="ru-RU" sz="1400" dirty="0" err="1" smtClean="0"/>
              <a:t>пульсоксиметрии</a:t>
            </a:r>
            <a:endParaRPr lang="ru-RU" sz="1400" dirty="0" smtClean="0"/>
          </a:p>
          <a:p>
            <a:pPr lvl="0">
              <a:spcBef>
                <a:spcPts val="0"/>
              </a:spcBef>
            </a:pPr>
            <a:endParaRPr lang="ru-RU" sz="1400" dirty="0"/>
          </a:p>
          <a:p>
            <a:pPr lvl="0">
              <a:spcBef>
                <a:spcPts val="0"/>
              </a:spcBef>
            </a:pPr>
            <a:r>
              <a:rPr lang="ru-RU" sz="1400" dirty="0" smtClean="0"/>
              <a:t>Появление кашля </a:t>
            </a:r>
            <a:r>
              <a:rPr lang="ru-RU" sz="1400" dirty="0"/>
              <a:t>с примесью крови в мокроте, </a:t>
            </a:r>
            <a:r>
              <a:rPr lang="ru-RU" sz="1400" dirty="0" smtClean="0"/>
              <a:t>боли </a:t>
            </a:r>
            <a:r>
              <a:rPr lang="ru-RU" sz="1400" dirty="0"/>
              <a:t>или </a:t>
            </a:r>
            <a:r>
              <a:rPr lang="ru-RU" sz="1400" dirty="0" smtClean="0"/>
              <a:t>тяжести </a:t>
            </a:r>
            <a:r>
              <a:rPr lang="ru-RU" sz="1400" dirty="0"/>
              <a:t>в </a:t>
            </a:r>
            <a:r>
              <a:rPr lang="ru-RU" sz="1400" dirty="0" smtClean="0"/>
              <a:t>груди</a:t>
            </a:r>
          </a:p>
          <a:p>
            <a:pPr lvl="0">
              <a:spcBef>
                <a:spcPts val="0"/>
              </a:spcBef>
            </a:pPr>
            <a:endParaRPr lang="ru-RU" sz="1400" dirty="0"/>
          </a:p>
          <a:p>
            <a:pPr lvl="0">
              <a:spcBef>
                <a:spcPts val="0"/>
              </a:spcBef>
            </a:pPr>
            <a:r>
              <a:rPr lang="ru-RU" sz="1400" dirty="0" smtClean="0"/>
              <a:t>Усиление геморрагического синдрома</a:t>
            </a:r>
          </a:p>
          <a:p>
            <a:pPr lvl="0">
              <a:spcBef>
                <a:spcPts val="0"/>
              </a:spcBef>
            </a:pPr>
            <a:endParaRPr lang="ru-RU" sz="1400" dirty="0"/>
          </a:p>
          <a:p>
            <a:pPr lvl="0">
              <a:spcBef>
                <a:spcPts val="0"/>
              </a:spcBef>
            </a:pPr>
            <a:r>
              <a:rPr lang="ru-RU" sz="1400" dirty="0" smtClean="0"/>
              <a:t>Изменения </a:t>
            </a:r>
            <a:r>
              <a:rPr lang="ru-RU" sz="1400" dirty="0"/>
              <a:t>психического состояния, </a:t>
            </a:r>
            <a:r>
              <a:rPr lang="ru-RU" sz="1400" dirty="0" smtClean="0"/>
              <a:t>спутанность </a:t>
            </a:r>
            <a:r>
              <a:rPr lang="ru-RU" sz="1400" dirty="0"/>
              <a:t>сознания или </a:t>
            </a:r>
            <a:r>
              <a:rPr lang="ru-RU" sz="1400" dirty="0" smtClean="0"/>
              <a:t>возбуждение, судороги</a:t>
            </a:r>
          </a:p>
          <a:p>
            <a:pPr lvl="0">
              <a:spcBef>
                <a:spcPts val="0"/>
              </a:spcBef>
            </a:pPr>
            <a:endParaRPr lang="ru-RU" sz="1400" dirty="0"/>
          </a:p>
          <a:p>
            <a:pPr lvl="0">
              <a:spcBef>
                <a:spcPts val="0"/>
              </a:spcBef>
            </a:pPr>
            <a:r>
              <a:rPr lang="ru-RU" sz="1400" dirty="0" smtClean="0"/>
              <a:t>Повторные рвоты</a:t>
            </a:r>
          </a:p>
          <a:p>
            <a:pPr lvl="0">
              <a:spcBef>
                <a:spcPts val="0"/>
              </a:spcBef>
            </a:pPr>
            <a:endParaRPr lang="ru-RU" sz="1400" dirty="0"/>
          </a:p>
          <a:p>
            <a:pPr lvl="0">
              <a:spcBef>
                <a:spcPts val="0"/>
              </a:spcBef>
            </a:pPr>
            <a:r>
              <a:rPr lang="ru-RU" sz="1400" dirty="0" smtClean="0"/>
              <a:t>Снижение </a:t>
            </a:r>
            <a:r>
              <a:rPr lang="ru-RU" sz="1400" dirty="0"/>
              <a:t>артериального давления и </a:t>
            </a:r>
            <a:r>
              <a:rPr lang="ru-RU" sz="1400" dirty="0" smtClean="0"/>
              <a:t>уменьшение мочеотделения</a:t>
            </a:r>
          </a:p>
          <a:p>
            <a:pPr lvl="0">
              <a:spcBef>
                <a:spcPts val="0"/>
              </a:spcBef>
            </a:pPr>
            <a:endParaRPr lang="ru-RU" sz="1400" dirty="0"/>
          </a:p>
          <a:p>
            <a:pPr lvl="0">
              <a:spcBef>
                <a:spcPts val="0"/>
              </a:spcBef>
            </a:pPr>
            <a:r>
              <a:rPr lang="ru-RU" sz="1400" dirty="0" smtClean="0"/>
              <a:t>Сохранение </a:t>
            </a:r>
            <a:r>
              <a:rPr lang="ru-RU" sz="1400" dirty="0"/>
              <a:t>высокой </a:t>
            </a:r>
            <a:r>
              <a:rPr lang="ru-RU" sz="1400" dirty="0" smtClean="0"/>
              <a:t>лихорадки (более 4-5 суток) с </a:t>
            </a:r>
            <a:r>
              <a:rPr lang="ru-RU" sz="1400" dirty="0" err="1" smtClean="0"/>
              <a:t>рефрактерностью</a:t>
            </a:r>
            <a:r>
              <a:rPr lang="ru-RU" sz="1400" dirty="0" smtClean="0"/>
              <a:t> к жаропонижающим средствам и развитием тяжелых осложнений</a:t>
            </a:r>
          </a:p>
          <a:p>
            <a:pPr marL="0" lvl="0" indent="0">
              <a:spcBef>
                <a:spcPts val="0"/>
              </a:spcBef>
              <a:buNone/>
            </a:pPr>
            <a:r>
              <a:rPr lang="ru-RU" sz="1400" dirty="0"/>
              <a:t> </a:t>
            </a:r>
          </a:p>
          <a:p>
            <a:pPr>
              <a:spcBef>
                <a:spcPts val="0"/>
              </a:spcBef>
            </a:pPr>
            <a:endParaRPr lang="ru-RU" sz="1100" dirty="0"/>
          </a:p>
        </p:txBody>
      </p:sp>
    </p:spTree>
    <p:extLst>
      <p:ext uri="{BB962C8B-B14F-4D97-AF65-F5344CB8AC3E}">
        <p14:creationId xmlns:p14="http://schemas.microsoft.com/office/powerpoint/2010/main" val="1015159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45232" y="483518"/>
            <a:ext cx="3538736" cy="857250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Пневмония </a:t>
            </a:r>
            <a:br>
              <a:rPr lang="ru-RU" b="1" dirty="0" smtClean="0"/>
            </a:br>
            <a:r>
              <a:rPr lang="ru-RU" b="1" dirty="0" smtClean="0"/>
              <a:t>при гриппе 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193709"/>
            <a:ext cx="7894712" cy="2400914"/>
          </a:xfrm>
        </p:spPr>
        <p:txBody>
          <a:bodyPr>
            <a:normAutofit fontScale="47500" lnSpcReduction="20000"/>
          </a:bodyPr>
          <a:lstStyle/>
          <a:p>
            <a:r>
              <a:rPr lang="ru-RU" u="sng" dirty="0" smtClean="0"/>
              <a:t>Вирусная пневмония </a:t>
            </a:r>
            <a:r>
              <a:rPr lang="ru-RU" dirty="0" smtClean="0"/>
              <a:t>- развивается в первые 2 дня от начала заболевания. Всегда протекает тяжело. Преобладают симптомы интоксикации и синдром острого вызванного вирусом повреждения лёгочной ткани, который может трансформироваться в острый респираторный </a:t>
            </a:r>
            <a:r>
              <a:rPr lang="ru-RU" dirty="0" err="1" smtClean="0"/>
              <a:t>дистресс</a:t>
            </a:r>
            <a:r>
              <a:rPr lang="ru-RU" dirty="0" smtClean="0"/>
              <a:t>-синдром (ОРДС).</a:t>
            </a:r>
          </a:p>
          <a:p>
            <a:endParaRPr lang="ru-RU" dirty="0" smtClean="0"/>
          </a:p>
          <a:p>
            <a:r>
              <a:rPr lang="ru-RU" u="sng" dirty="0" smtClean="0"/>
              <a:t>Вирусно-бактериальная пневмония </a:t>
            </a:r>
            <a:r>
              <a:rPr lang="ru-RU" dirty="0" smtClean="0"/>
              <a:t>развивается на  1-ой неделе заболевания. Наиболее частыми ее возбудителями являются </a:t>
            </a:r>
            <a:r>
              <a:rPr lang="ru-RU" dirty="0" err="1" smtClean="0"/>
              <a:t>Streptococcus</a:t>
            </a:r>
            <a:r>
              <a:rPr lang="ru-RU" dirty="0" smtClean="0"/>
              <a:t> </a:t>
            </a:r>
            <a:r>
              <a:rPr lang="ru-RU" dirty="0" err="1" smtClean="0"/>
              <a:t>pneumoniae</a:t>
            </a:r>
            <a:r>
              <a:rPr lang="ru-RU" dirty="0" smtClean="0"/>
              <a:t> (48 % случаев), </a:t>
            </a:r>
            <a:r>
              <a:rPr lang="ru-RU" dirty="0" err="1" smtClean="0"/>
              <a:t>Staphylococcus</a:t>
            </a:r>
            <a:r>
              <a:rPr lang="ru-RU" dirty="0" smtClean="0"/>
              <a:t> </a:t>
            </a:r>
            <a:r>
              <a:rPr lang="ru-RU" dirty="0" err="1" smtClean="0"/>
              <a:t>aureus</a:t>
            </a:r>
            <a:r>
              <a:rPr lang="ru-RU" dirty="0" smtClean="0"/>
              <a:t> (19 %), реже </a:t>
            </a:r>
            <a:r>
              <a:rPr lang="ru-RU" dirty="0" err="1" smtClean="0"/>
              <a:t>Haemophilus</a:t>
            </a:r>
            <a:r>
              <a:rPr lang="ru-RU" dirty="0" smtClean="0"/>
              <a:t> </a:t>
            </a:r>
            <a:r>
              <a:rPr lang="ru-RU" dirty="0" err="1" smtClean="0"/>
              <a:t>influenzae</a:t>
            </a:r>
            <a:r>
              <a:rPr lang="ru-RU" dirty="0" smtClean="0"/>
              <a:t>.</a:t>
            </a:r>
          </a:p>
          <a:p>
            <a:pPr marL="0" indent="0">
              <a:buNone/>
            </a:pPr>
            <a:r>
              <a:rPr lang="ru-RU" dirty="0" smtClean="0"/>
              <a:t> </a:t>
            </a:r>
          </a:p>
          <a:p>
            <a:r>
              <a:rPr lang="ru-RU" u="sng" dirty="0" smtClean="0"/>
              <a:t>Бактериальная пневмония </a:t>
            </a:r>
            <a:r>
              <a:rPr lang="ru-RU" dirty="0" smtClean="0"/>
              <a:t>на 2-ой неделе.</a:t>
            </a:r>
            <a:endParaRPr lang="ru-RU" dirty="0"/>
          </a:p>
        </p:txBody>
      </p:sp>
      <p:pic>
        <p:nvPicPr>
          <p:cNvPr id="4" name="Рисунок 3" descr="C:\Documents and Settings\USER\Мои документы\Левина\для отдела\лекции\лекции окончательные\Rg Устименко с зачеркн фамилией\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4008" y="141480"/>
            <a:ext cx="3707904" cy="16994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5796136" y="1815666"/>
            <a:ext cx="254185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solidFill>
                  <a:prstClr val="black"/>
                </a:solidFill>
              </a:rPr>
              <a:t>Грипп А+</a:t>
            </a:r>
            <a:r>
              <a:rPr lang="en-US" dirty="0" err="1" smtClean="0">
                <a:solidFill>
                  <a:prstClr val="black"/>
                </a:solidFill>
              </a:rPr>
              <a:t>Str.pneumoniae</a:t>
            </a:r>
            <a:endParaRPr lang="ru-RU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1359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1012</TotalTime>
  <Words>1051</Words>
  <Application>Microsoft Office PowerPoint</Application>
  <PresentationFormat>Экран (16:9)</PresentationFormat>
  <Paragraphs>208</Paragraphs>
  <Slides>21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21</vt:i4>
      </vt:variant>
    </vt:vector>
  </HeadingPairs>
  <TitlesOfParts>
    <vt:vector size="23" baseType="lpstr">
      <vt:lpstr>Тема Office</vt:lpstr>
      <vt:lpstr>1_Тема Office</vt:lpstr>
      <vt:lpstr>  Грипп у детей  </vt:lpstr>
      <vt:lpstr>Заболеваемость детей гриппом  и ОРВИ Российская Федерация  за 4-ю неделю 2016 г. (абсолютные числа)</vt:lpstr>
      <vt:lpstr>Грипп в СПб 2015-16 г</vt:lpstr>
      <vt:lpstr>Презентация PowerPoint</vt:lpstr>
      <vt:lpstr> Опорные клинические признаки гриппа  </vt:lpstr>
      <vt:lpstr>Особенности современного течения гриппа у детей </vt:lpstr>
      <vt:lpstr>Показания  к  госпитализации при гриппе:</vt:lpstr>
      <vt:lpstr>  Угрожающие признаки тяжёлого течения гриппа, требующие мероприятий в условиях ОРИТ  </vt:lpstr>
      <vt:lpstr>Пневмония  при гриппе </vt:lpstr>
      <vt:lpstr>Дифференциальная диагностика гриппа с синдромосходными заболеваниями</vt:lpstr>
      <vt:lpstr>Современное противовирусное лечение гриппа </vt:lpstr>
      <vt:lpstr>Рекомендация по использованию Осельтамивира (тамифлю)</vt:lpstr>
      <vt:lpstr>Рекомендация по использованию Занамивира (реленза)</vt:lpstr>
      <vt:lpstr>Презентация PowerPoint</vt:lpstr>
      <vt:lpstr>Умифеновир (Арбидол)  подавляет вирусы гриппа А и В, применяется при лечении респираторных  и кишечных вирусных инфекций</vt:lpstr>
      <vt:lpstr> имидазолилэтанамид пентандиовой кислоты  (Ингавирин)   противовирусный препарат активен в отношении гриппа А и Б, вирусных респираторных инфекций</vt:lpstr>
      <vt:lpstr>Препараты на основе интерферона, другие противовирусные и иммуностимулирующие средства в терапии гриппа</vt:lpstr>
      <vt:lpstr>Презентация PowerPoint</vt:lpstr>
      <vt:lpstr> Особенности гриппа  у детей раннего возраста  </vt:lpstr>
      <vt:lpstr>Специфическая диагностика</vt:lpstr>
      <vt:lpstr>Жаропонижающие средства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Настя</dc:creator>
  <cp:lastModifiedBy>Управление службы протокола</cp:lastModifiedBy>
  <cp:revision>82</cp:revision>
  <cp:lastPrinted>2016-02-03T10:45:21Z</cp:lastPrinted>
  <dcterms:created xsi:type="dcterms:W3CDTF">2016-02-01T17:41:15Z</dcterms:created>
  <dcterms:modified xsi:type="dcterms:W3CDTF">2016-02-04T05:29:48Z</dcterms:modified>
</cp:coreProperties>
</file>