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40" r:id="rId1"/>
  </p:sldMasterIdLst>
  <p:notesMasterIdLst>
    <p:notesMasterId r:id="rId5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9" r:id="rId18"/>
    <p:sldId id="272" r:id="rId19"/>
    <p:sldId id="273" r:id="rId20"/>
    <p:sldId id="280" r:id="rId21"/>
    <p:sldId id="281" r:id="rId22"/>
    <p:sldId id="282" r:id="rId23"/>
    <p:sldId id="283" r:id="rId24"/>
    <p:sldId id="284" r:id="rId25"/>
    <p:sldId id="285" r:id="rId26"/>
    <p:sldId id="306" r:id="rId27"/>
    <p:sldId id="307" r:id="rId28"/>
    <p:sldId id="310" r:id="rId29"/>
    <p:sldId id="308" r:id="rId30"/>
    <p:sldId id="309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4" r:id="rId48"/>
    <p:sldId id="274" r:id="rId49"/>
    <p:sldId id="275" r:id="rId50"/>
    <p:sldId id="276" r:id="rId51"/>
    <p:sldId id="277" r:id="rId52"/>
    <p:sldId id="278" r:id="rId53"/>
    <p:sldId id="302" r:id="rId54"/>
    <p:sldId id="303" r:id="rId55"/>
    <p:sldId id="305" r:id="rId5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ABD01DBE-D981-4DA4-801D-DF58A620ABC6}">
          <p14:sldIdLst>
            <p14:sldId id="256"/>
            <p14:sldId id="257"/>
            <p14:sldId id="258"/>
            <p14:sldId id="259"/>
            <p14:sldId id="260"/>
            <p14:sldId id="261"/>
            <p14:sldId id="262"/>
            <p14:sldId id="263"/>
            <p14:sldId id="264"/>
            <p14:sldId id="265"/>
            <p14:sldId id="266"/>
            <p14:sldId id="267"/>
            <p14:sldId id="268"/>
            <p14:sldId id="269"/>
            <p14:sldId id="270"/>
            <p14:sldId id="271"/>
            <p14:sldId id="279"/>
            <p14:sldId id="272"/>
            <p14:sldId id="273"/>
            <p14:sldId id="280"/>
            <p14:sldId id="281"/>
            <p14:sldId id="282"/>
            <p14:sldId id="283"/>
            <p14:sldId id="284"/>
            <p14:sldId id="285"/>
            <p14:sldId id="306"/>
            <p14:sldId id="307"/>
            <p14:sldId id="310"/>
            <p14:sldId id="308"/>
            <p14:sldId id="309"/>
            <p14:sldId id="286"/>
            <p14:sldId id="287"/>
            <p14:sldId id="288"/>
            <p14:sldId id="289"/>
          </p14:sldIdLst>
        </p14:section>
        <p14:section name="Раздел без заголовка" id="{0261CAA7-DCB4-4FD8-B707-732A3C99564E}">
          <p14:sldIdLst>
            <p14:sldId id="290"/>
            <p14:sldId id="291"/>
            <p14:sldId id="292"/>
            <p14:sldId id="293"/>
            <p14:sldId id="294"/>
            <p14:sldId id="295"/>
            <p14:sldId id="296"/>
            <p14:sldId id="297"/>
            <p14:sldId id="298"/>
            <p14:sldId id="299"/>
            <p14:sldId id="300"/>
            <p14:sldId id="301"/>
            <p14:sldId id="304"/>
            <p14:sldId id="274"/>
            <p14:sldId id="275"/>
            <p14:sldId id="276"/>
            <p14:sldId id="277"/>
            <p14:sldId id="278"/>
            <p14:sldId id="302"/>
            <p14:sldId id="303"/>
            <p14:sldId id="305"/>
          </p14:sldIdLst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0227" autoAdjust="0"/>
  </p:normalViewPr>
  <p:slideViewPr>
    <p:cSldViewPr>
      <p:cViewPr varScale="1">
        <p:scale>
          <a:sx n="76" d="100"/>
          <a:sy n="76" d="100"/>
        </p:scale>
        <p:origin x="-1162" y="-8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notesMaster" Target="notesMasters/notesMaster1.xml"/><Relationship Id="rId61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C7F0A7A-22CA-4398-B911-28E0F2B1C52B}" type="doc">
      <dgm:prSet loTypeId="urn:microsoft.com/office/officeart/2005/8/layout/cycle2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0AC80621-74D1-4980-AE53-896B7DD7DAE5}">
      <dgm:prSet phldrT="[Текст]"/>
      <dgm:spPr/>
      <dgm:t>
        <a:bodyPr/>
        <a:lstStyle/>
        <a:p>
          <a:r>
            <a:rPr lang="ru-RU" dirty="0" smtClean="0"/>
            <a:t>Гибель нефрона</a:t>
          </a:r>
          <a:endParaRPr lang="ru-RU" dirty="0"/>
        </a:p>
      </dgm:t>
    </dgm:pt>
    <dgm:pt modelId="{7F518B5F-38EA-4880-A9D1-D1BB73B8C717}" type="parTrans" cxnId="{E781E4F2-98E5-4F79-B004-EE87385B000E}">
      <dgm:prSet/>
      <dgm:spPr/>
      <dgm:t>
        <a:bodyPr/>
        <a:lstStyle/>
        <a:p>
          <a:endParaRPr lang="ru-RU"/>
        </a:p>
      </dgm:t>
    </dgm:pt>
    <dgm:pt modelId="{A14B10D8-B2D7-40DE-A835-FA3ADFB8CE59}" type="sibTrans" cxnId="{E781E4F2-98E5-4F79-B004-EE87385B000E}">
      <dgm:prSet/>
      <dgm:spPr/>
      <dgm:t>
        <a:bodyPr/>
        <a:lstStyle/>
        <a:p>
          <a:endParaRPr lang="ru-RU"/>
        </a:p>
      </dgm:t>
    </dgm:pt>
    <dgm:pt modelId="{F91ED1A5-554D-4D3E-8979-83E990EB6CAE}">
      <dgm:prSet phldrT="[Текст]" custT="1"/>
      <dgm:spPr/>
      <dgm:t>
        <a:bodyPr/>
        <a:lstStyle/>
        <a:p>
          <a:r>
            <a:rPr lang="ru-RU" sz="1200" dirty="0" smtClean="0"/>
            <a:t>Его функцию берут на себя другие нефроны </a:t>
          </a:r>
          <a:endParaRPr lang="ru-RU" sz="1200" dirty="0"/>
        </a:p>
      </dgm:t>
    </dgm:pt>
    <dgm:pt modelId="{EFC1B3AD-DBDA-4E59-A194-7D00B6BBAAE3}" type="parTrans" cxnId="{93DCA72E-1E55-4A1D-8C78-B29B2E44FF85}">
      <dgm:prSet/>
      <dgm:spPr/>
      <dgm:t>
        <a:bodyPr/>
        <a:lstStyle/>
        <a:p>
          <a:endParaRPr lang="ru-RU"/>
        </a:p>
      </dgm:t>
    </dgm:pt>
    <dgm:pt modelId="{A8553735-1721-4498-8752-F1468C2D8C8A}" type="sibTrans" cxnId="{93DCA72E-1E55-4A1D-8C78-B29B2E44FF85}">
      <dgm:prSet/>
      <dgm:spPr/>
      <dgm:t>
        <a:bodyPr/>
        <a:lstStyle/>
        <a:p>
          <a:endParaRPr lang="ru-RU"/>
        </a:p>
      </dgm:t>
    </dgm:pt>
    <dgm:pt modelId="{72663729-60FC-4ED4-83A1-7067CAAEFF42}">
      <dgm:prSet phldrT="[Текст]" custT="1"/>
      <dgm:spPr/>
      <dgm:t>
        <a:bodyPr/>
        <a:lstStyle/>
        <a:p>
          <a:r>
            <a:rPr lang="ru-RU" sz="1600" dirty="0" smtClean="0"/>
            <a:t>Нефроны растягиваются, </a:t>
          </a:r>
          <a:endParaRPr lang="ru-RU" sz="1600" dirty="0"/>
        </a:p>
      </dgm:t>
    </dgm:pt>
    <dgm:pt modelId="{AF6AA189-6DD6-46AF-ADD3-2AB081E3D4A9}" type="parTrans" cxnId="{85052079-DF82-4ECA-97EE-019D9F09AEC2}">
      <dgm:prSet/>
      <dgm:spPr/>
      <dgm:t>
        <a:bodyPr/>
        <a:lstStyle/>
        <a:p>
          <a:endParaRPr lang="ru-RU"/>
        </a:p>
      </dgm:t>
    </dgm:pt>
    <dgm:pt modelId="{56C6B6B3-7E26-4255-98E2-4B9C93971D0C}" type="sibTrans" cxnId="{85052079-DF82-4ECA-97EE-019D9F09AEC2}">
      <dgm:prSet/>
      <dgm:spPr/>
      <dgm:t>
        <a:bodyPr/>
        <a:lstStyle/>
        <a:p>
          <a:endParaRPr lang="ru-RU"/>
        </a:p>
      </dgm:t>
    </dgm:pt>
    <dgm:pt modelId="{001D5DD2-85F5-4F3A-B683-CDCDFF8EFCB4}">
      <dgm:prSet phldrT="[Текст]"/>
      <dgm:spPr/>
      <dgm:t>
        <a:bodyPr/>
        <a:lstStyle/>
        <a:p>
          <a:r>
            <a:rPr lang="ru-RU" dirty="0" smtClean="0"/>
            <a:t>Растёт потеря белка </a:t>
          </a:r>
          <a:endParaRPr lang="ru-RU" dirty="0"/>
        </a:p>
      </dgm:t>
    </dgm:pt>
    <dgm:pt modelId="{0A312E2C-121D-42F7-BE9C-4446A2241306}" type="parTrans" cxnId="{744A648D-6953-44BC-85F4-F2A39E604E60}">
      <dgm:prSet/>
      <dgm:spPr/>
      <dgm:t>
        <a:bodyPr/>
        <a:lstStyle/>
        <a:p>
          <a:endParaRPr lang="ru-RU"/>
        </a:p>
      </dgm:t>
    </dgm:pt>
    <dgm:pt modelId="{6A68F932-4DD0-4556-B7AC-076BD8D875C5}" type="sibTrans" cxnId="{744A648D-6953-44BC-85F4-F2A39E604E60}">
      <dgm:prSet/>
      <dgm:spPr/>
      <dgm:t>
        <a:bodyPr/>
        <a:lstStyle/>
        <a:p>
          <a:endParaRPr lang="ru-RU"/>
        </a:p>
      </dgm:t>
    </dgm:pt>
    <dgm:pt modelId="{12088A3C-820E-40C0-AC6B-6573BB380BB5}">
      <dgm:prSet phldrT="[Текст]" custT="1"/>
      <dgm:spPr/>
      <dgm:t>
        <a:bodyPr/>
        <a:lstStyle/>
        <a:p>
          <a:r>
            <a:rPr lang="ru-RU" sz="1400" dirty="0" smtClean="0"/>
            <a:t>Канальцы не справляются с </a:t>
          </a:r>
          <a:r>
            <a:rPr lang="ru-RU" sz="1400" dirty="0" err="1" smtClean="0"/>
            <a:t>реабсорцией</a:t>
          </a:r>
          <a:r>
            <a:rPr lang="ru-RU" sz="1400" dirty="0" smtClean="0"/>
            <a:t> белка</a:t>
          </a:r>
          <a:endParaRPr lang="ru-RU" sz="1400" dirty="0"/>
        </a:p>
      </dgm:t>
    </dgm:pt>
    <dgm:pt modelId="{85284724-E8CC-40DC-ADA2-324578EB68D9}" type="parTrans" cxnId="{7E316B2A-F20D-4C25-BF26-4C3DBCABED35}">
      <dgm:prSet/>
      <dgm:spPr/>
      <dgm:t>
        <a:bodyPr/>
        <a:lstStyle/>
        <a:p>
          <a:endParaRPr lang="ru-RU"/>
        </a:p>
      </dgm:t>
    </dgm:pt>
    <dgm:pt modelId="{F7DE0F8F-3FAB-4B87-98EB-C0B67D5CC5C4}" type="sibTrans" cxnId="{7E316B2A-F20D-4C25-BF26-4C3DBCABED35}">
      <dgm:prSet/>
      <dgm:spPr/>
      <dgm:t>
        <a:bodyPr/>
        <a:lstStyle/>
        <a:p>
          <a:endParaRPr lang="ru-RU"/>
        </a:p>
      </dgm:t>
    </dgm:pt>
    <dgm:pt modelId="{84A9C5F6-C17A-4123-B966-245FD155EECF}">
      <dgm:prSet custT="1"/>
      <dgm:spPr/>
      <dgm:t>
        <a:bodyPr/>
        <a:lstStyle/>
        <a:p>
          <a:r>
            <a:rPr lang="ru-RU" sz="1600" dirty="0" smtClean="0"/>
            <a:t>Гипперфильтрация</a:t>
          </a:r>
          <a:endParaRPr lang="ru-RU" sz="1600" dirty="0"/>
        </a:p>
      </dgm:t>
    </dgm:pt>
    <dgm:pt modelId="{7FAC05F0-16FB-46D9-B729-433E0EFA97E2}" type="parTrans" cxnId="{4D338160-B879-4BD8-9000-AF67D853E847}">
      <dgm:prSet/>
      <dgm:spPr/>
      <dgm:t>
        <a:bodyPr/>
        <a:lstStyle/>
        <a:p>
          <a:endParaRPr lang="ru-RU"/>
        </a:p>
      </dgm:t>
    </dgm:pt>
    <dgm:pt modelId="{58D81594-442F-45C9-B60A-E392CB9A8173}" type="sibTrans" cxnId="{4D338160-B879-4BD8-9000-AF67D853E847}">
      <dgm:prSet/>
      <dgm:spPr/>
      <dgm:t>
        <a:bodyPr/>
        <a:lstStyle/>
        <a:p>
          <a:endParaRPr lang="ru-RU"/>
        </a:p>
      </dgm:t>
    </dgm:pt>
    <dgm:pt modelId="{74235D60-59E6-42EA-80F0-2404CAF66061}" type="pres">
      <dgm:prSet presAssocID="{BC7F0A7A-22CA-4398-B911-28E0F2B1C52B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6C8C3FC3-159B-46FF-94A1-0FE180851585}" type="pres">
      <dgm:prSet presAssocID="{0AC80621-74D1-4980-AE53-896B7DD7DAE5}" presName="node" presStyleLbl="node1" presStyleIdx="0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3F3953F-BF4A-4A00-B061-250675346F4C}" type="pres">
      <dgm:prSet presAssocID="{A14B10D8-B2D7-40DE-A835-FA3ADFB8CE59}" presName="sibTrans" presStyleLbl="sibTrans2D1" presStyleIdx="0" presStyleCnt="6"/>
      <dgm:spPr/>
      <dgm:t>
        <a:bodyPr/>
        <a:lstStyle/>
        <a:p>
          <a:endParaRPr lang="ru-RU"/>
        </a:p>
      </dgm:t>
    </dgm:pt>
    <dgm:pt modelId="{F606FC54-ABDF-43C0-B5DB-23CA662F755C}" type="pres">
      <dgm:prSet presAssocID="{A14B10D8-B2D7-40DE-A835-FA3ADFB8CE59}" presName="connectorText" presStyleLbl="sibTrans2D1" presStyleIdx="0" presStyleCnt="6"/>
      <dgm:spPr/>
      <dgm:t>
        <a:bodyPr/>
        <a:lstStyle/>
        <a:p>
          <a:endParaRPr lang="ru-RU"/>
        </a:p>
      </dgm:t>
    </dgm:pt>
    <dgm:pt modelId="{211E543F-43C1-416A-90B5-D61EEACB1993}" type="pres">
      <dgm:prSet presAssocID="{F91ED1A5-554D-4D3E-8979-83E990EB6CAE}" presName="node" presStyleLbl="node1" presStyleIdx="1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501F209-E152-444D-879F-0C42686E9765}" type="pres">
      <dgm:prSet presAssocID="{A8553735-1721-4498-8752-F1468C2D8C8A}" presName="sibTrans" presStyleLbl="sibTrans2D1" presStyleIdx="1" presStyleCnt="6"/>
      <dgm:spPr/>
      <dgm:t>
        <a:bodyPr/>
        <a:lstStyle/>
        <a:p>
          <a:endParaRPr lang="ru-RU"/>
        </a:p>
      </dgm:t>
    </dgm:pt>
    <dgm:pt modelId="{C72F5270-07AA-4891-95E5-70D19472CA09}" type="pres">
      <dgm:prSet presAssocID="{A8553735-1721-4498-8752-F1468C2D8C8A}" presName="connectorText" presStyleLbl="sibTrans2D1" presStyleIdx="1" presStyleCnt="6"/>
      <dgm:spPr/>
      <dgm:t>
        <a:bodyPr/>
        <a:lstStyle/>
        <a:p>
          <a:endParaRPr lang="ru-RU"/>
        </a:p>
      </dgm:t>
    </dgm:pt>
    <dgm:pt modelId="{7AFDFD0C-2ED6-4C23-96A1-5906C73551D5}" type="pres">
      <dgm:prSet presAssocID="{84A9C5F6-C17A-4123-B966-245FD155EECF}" presName="node" presStyleLbl="node1" presStyleIdx="2" presStyleCnt="6" custRadScaleRad="105483" custRadScaleInc="487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EE2BF6C-3F65-4488-A8AD-35113F3F9B0A}" type="pres">
      <dgm:prSet presAssocID="{58D81594-442F-45C9-B60A-E392CB9A8173}" presName="sibTrans" presStyleLbl="sibTrans2D1" presStyleIdx="2" presStyleCnt="6"/>
      <dgm:spPr/>
      <dgm:t>
        <a:bodyPr/>
        <a:lstStyle/>
        <a:p>
          <a:endParaRPr lang="ru-RU"/>
        </a:p>
      </dgm:t>
    </dgm:pt>
    <dgm:pt modelId="{17066FDF-A138-4AFD-B5C2-A1092B3BB472}" type="pres">
      <dgm:prSet presAssocID="{58D81594-442F-45C9-B60A-E392CB9A8173}" presName="connectorText" presStyleLbl="sibTrans2D1" presStyleIdx="2" presStyleCnt="6"/>
      <dgm:spPr/>
      <dgm:t>
        <a:bodyPr/>
        <a:lstStyle/>
        <a:p>
          <a:endParaRPr lang="ru-RU"/>
        </a:p>
      </dgm:t>
    </dgm:pt>
    <dgm:pt modelId="{45F2D91B-946C-44C9-BCE0-4CC009907FD7}" type="pres">
      <dgm:prSet presAssocID="{72663729-60FC-4ED4-83A1-7067CAAEFF42}" presName="node" presStyleLbl="node1" presStyleIdx="3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67B75B0-53C8-450D-8331-E2E0A09665AC}" type="pres">
      <dgm:prSet presAssocID="{56C6B6B3-7E26-4255-98E2-4B9C93971D0C}" presName="sibTrans" presStyleLbl="sibTrans2D1" presStyleIdx="3" presStyleCnt="6"/>
      <dgm:spPr/>
      <dgm:t>
        <a:bodyPr/>
        <a:lstStyle/>
        <a:p>
          <a:endParaRPr lang="ru-RU"/>
        </a:p>
      </dgm:t>
    </dgm:pt>
    <dgm:pt modelId="{546D6174-70B6-49CF-A5A3-868692BC5436}" type="pres">
      <dgm:prSet presAssocID="{56C6B6B3-7E26-4255-98E2-4B9C93971D0C}" presName="connectorText" presStyleLbl="sibTrans2D1" presStyleIdx="3" presStyleCnt="6"/>
      <dgm:spPr/>
      <dgm:t>
        <a:bodyPr/>
        <a:lstStyle/>
        <a:p>
          <a:endParaRPr lang="ru-RU"/>
        </a:p>
      </dgm:t>
    </dgm:pt>
    <dgm:pt modelId="{73EFDB82-3F63-424A-B970-D3CD731C5BFB}" type="pres">
      <dgm:prSet presAssocID="{001D5DD2-85F5-4F3A-B683-CDCDFF8EFCB4}" presName="node" presStyleLbl="node1" presStyleIdx="4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6BFCF9E-7453-4F65-B6B7-0ABDC2139829}" type="pres">
      <dgm:prSet presAssocID="{6A68F932-4DD0-4556-B7AC-076BD8D875C5}" presName="sibTrans" presStyleLbl="sibTrans2D1" presStyleIdx="4" presStyleCnt="6"/>
      <dgm:spPr/>
      <dgm:t>
        <a:bodyPr/>
        <a:lstStyle/>
        <a:p>
          <a:endParaRPr lang="ru-RU"/>
        </a:p>
      </dgm:t>
    </dgm:pt>
    <dgm:pt modelId="{861BF070-762A-44CB-84C1-7D7A044417DE}" type="pres">
      <dgm:prSet presAssocID="{6A68F932-4DD0-4556-B7AC-076BD8D875C5}" presName="connectorText" presStyleLbl="sibTrans2D1" presStyleIdx="4" presStyleCnt="6"/>
      <dgm:spPr/>
      <dgm:t>
        <a:bodyPr/>
        <a:lstStyle/>
        <a:p>
          <a:endParaRPr lang="ru-RU"/>
        </a:p>
      </dgm:t>
    </dgm:pt>
    <dgm:pt modelId="{D6FE0D40-0AA5-4C6A-9B41-394612965806}" type="pres">
      <dgm:prSet presAssocID="{12088A3C-820E-40C0-AC6B-6573BB380BB5}" presName="node" presStyleLbl="node1" presStyleIdx="5" presStyleCnt="6" custScaleX="111699" custScaleY="10529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81A35B7-7AE0-4594-AD6E-A9CE54F1503E}" type="pres">
      <dgm:prSet presAssocID="{F7DE0F8F-3FAB-4B87-98EB-C0B67D5CC5C4}" presName="sibTrans" presStyleLbl="sibTrans2D1" presStyleIdx="5" presStyleCnt="6"/>
      <dgm:spPr/>
      <dgm:t>
        <a:bodyPr/>
        <a:lstStyle/>
        <a:p>
          <a:endParaRPr lang="ru-RU"/>
        </a:p>
      </dgm:t>
    </dgm:pt>
    <dgm:pt modelId="{2CFCB632-090E-406B-8F65-E3406F4AA828}" type="pres">
      <dgm:prSet presAssocID="{F7DE0F8F-3FAB-4B87-98EB-C0B67D5CC5C4}" presName="connectorText" presStyleLbl="sibTrans2D1" presStyleIdx="5" presStyleCnt="6"/>
      <dgm:spPr/>
      <dgm:t>
        <a:bodyPr/>
        <a:lstStyle/>
        <a:p>
          <a:endParaRPr lang="ru-RU"/>
        </a:p>
      </dgm:t>
    </dgm:pt>
  </dgm:ptLst>
  <dgm:cxnLst>
    <dgm:cxn modelId="{2B952A30-8928-446A-813E-43A01C151B0B}" type="presOf" srcId="{84A9C5F6-C17A-4123-B966-245FD155EECF}" destId="{7AFDFD0C-2ED6-4C23-96A1-5906C73551D5}" srcOrd="0" destOrd="0" presId="urn:microsoft.com/office/officeart/2005/8/layout/cycle2"/>
    <dgm:cxn modelId="{C72009ED-9345-45FA-8977-0CBEC5DD80FA}" type="presOf" srcId="{A14B10D8-B2D7-40DE-A835-FA3ADFB8CE59}" destId="{63F3953F-BF4A-4A00-B061-250675346F4C}" srcOrd="0" destOrd="0" presId="urn:microsoft.com/office/officeart/2005/8/layout/cycle2"/>
    <dgm:cxn modelId="{85052079-DF82-4ECA-97EE-019D9F09AEC2}" srcId="{BC7F0A7A-22CA-4398-B911-28E0F2B1C52B}" destId="{72663729-60FC-4ED4-83A1-7067CAAEFF42}" srcOrd="3" destOrd="0" parTransId="{AF6AA189-6DD6-46AF-ADD3-2AB081E3D4A9}" sibTransId="{56C6B6B3-7E26-4255-98E2-4B9C93971D0C}"/>
    <dgm:cxn modelId="{E781E4F2-98E5-4F79-B004-EE87385B000E}" srcId="{BC7F0A7A-22CA-4398-B911-28E0F2B1C52B}" destId="{0AC80621-74D1-4980-AE53-896B7DD7DAE5}" srcOrd="0" destOrd="0" parTransId="{7F518B5F-38EA-4880-A9D1-D1BB73B8C717}" sibTransId="{A14B10D8-B2D7-40DE-A835-FA3ADFB8CE59}"/>
    <dgm:cxn modelId="{7E316B2A-F20D-4C25-BF26-4C3DBCABED35}" srcId="{BC7F0A7A-22CA-4398-B911-28E0F2B1C52B}" destId="{12088A3C-820E-40C0-AC6B-6573BB380BB5}" srcOrd="5" destOrd="0" parTransId="{85284724-E8CC-40DC-ADA2-324578EB68D9}" sibTransId="{F7DE0F8F-3FAB-4B87-98EB-C0B67D5CC5C4}"/>
    <dgm:cxn modelId="{5FF19792-E95E-4BA1-BEC8-6CFCA465401D}" type="presOf" srcId="{0AC80621-74D1-4980-AE53-896B7DD7DAE5}" destId="{6C8C3FC3-159B-46FF-94A1-0FE180851585}" srcOrd="0" destOrd="0" presId="urn:microsoft.com/office/officeart/2005/8/layout/cycle2"/>
    <dgm:cxn modelId="{65F7AA25-098E-42E0-894B-D6F67615A66D}" type="presOf" srcId="{56C6B6B3-7E26-4255-98E2-4B9C93971D0C}" destId="{C67B75B0-53C8-450D-8331-E2E0A09665AC}" srcOrd="0" destOrd="0" presId="urn:microsoft.com/office/officeart/2005/8/layout/cycle2"/>
    <dgm:cxn modelId="{03A68845-EC3C-4859-AD79-191011D1C4AE}" type="presOf" srcId="{BC7F0A7A-22CA-4398-B911-28E0F2B1C52B}" destId="{74235D60-59E6-42EA-80F0-2404CAF66061}" srcOrd="0" destOrd="0" presId="urn:microsoft.com/office/officeart/2005/8/layout/cycle2"/>
    <dgm:cxn modelId="{7DBB4B6D-B39B-4251-AB57-977F1BE9AAD7}" type="presOf" srcId="{58D81594-442F-45C9-B60A-E392CB9A8173}" destId="{17066FDF-A138-4AFD-B5C2-A1092B3BB472}" srcOrd="1" destOrd="0" presId="urn:microsoft.com/office/officeart/2005/8/layout/cycle2"/>
    <dgm:cxn modelId="{3AF28F5C-B2FD-4EB2-A473-91E5057E264D}" type="presOf" srcId="{56C6B6B3-7E26-4255-98E2-4B9C93971D0C}" destId="{546D6174-70B6-49CF-A5A3-868692BC5436}" srcOrd="1" destOrd="0" presId="urn:microsoft.com/office/officeart/2005/8/layout/cycle2"/>
    <dgm:cxn modelId="{05D49260-177F-404C-994F-909B7F6B6C7E}" type="presOf" srcId="{A8553735-1721-4498-8752-F1468C2D8C8A}" destId="{9501F209-E152-444D-879F-0C42686E9765}" srcOrd="0" destOrd="0" presId="urn:microsoft.com/office/officeart/2005/8/layout/cycle2"/>
    <dgm:cxn modelId="{9B5DCFB0-A411-49DF-84A6-4EA42F9020E1}" type="presOf" srcId="{6A68F932-4DD0-4556-B7AC-076BD8D875C5}" destId="{861BF070-762A-44CB-84C1-7D7A044417DE}" srcOrd="1" destOrd="0" presId="urn:microsoft.com/office/officeart/2005/8/layout/cycle2"/>
    <dgm:cxn modelId="{FBF3983F-4FDE-4B68-B8AA-8C9CF0CF6A08}" type="presOf" srcId="{A8553735-1721-4498-8752-F1468C2D8C8A}" destId="{C72F5270-07AA-4891-95E5-70D19472CA09}" srcOrd="1" destOrd="0" presId="urn:microsoft.com/office/officeart/2005/8/layout/cycle2"/>
    <dgm:cxn modelId="{8BB0FCF1-2F62-41AA-91FC-D29D3125BD32}" type="presOf" srcId="{001D5DD2-85F5-4F3A-B683-CDCDFF8EFCB4}" destId="{73EFDB82-3F63-424A-B970-D3CD731C5BFB}" srcOrd="0" destOrd="0" presId="urn:microsoft.com/office/officeart/2005/8/layout/cycle2"/>
    <dgm:cxn modelId="{93DCA72E-1E55-4A1D-8C78-B29B2E44FF85}" srcId="{BC7F0A7A-22CA-4398-B911-28E0F2B1C52B}" destId="{F91ED1A5-554D-4D3E-8979-83E990EB6CAE}" srcOrd="1" destOrd="0" parTransId="{EFC1B3AD-DBDA-4E59-A194-7D00B6BBAAE3}" sibTransId="{A8553735-1721-4498-8752-F1468C2D8C8A}"/>
    <dgm:cxn modelId="{DCA67D20-77FB-4235-9AAA-095B19FDCEEB}" type="presOf" srcId="{F7DE0F8F-3FAB-4B87-98EB-C0B67D5CC5C4}" destId="{681A35B7-7AE0-4594-AD6E-A9CE54F1503E}" srcOrd="0" destOrd="0" presId="urn:microsoft.com/office/officeart/2005/8/layout/cycle2"/>
    <dgm:cxn modelId="{1992439F-8145-49BD-81DF-96B066775238}" type="presOf" srcId="{6A68F932-4DD0-4556-B7AC-076BD8D875C5}" destId="{96BFCF9E-7453-4F65-B6B7-0ABDC2139829}" srcOrd="0" destOrd="0" presId="urn:microsoft.com/office/officeart/2005/8/layout/cycle2"/>
    <dgm:cxn modelId="{496B657C-D8BC-4DB7-8BE0-2F481DD1B668}" type="presOf" srcId="{F91ED1A5-554D-4D3E-8979-83E990EB6CAE}" destId="{211E543F-43C1-416A-90B5-D61EEACB1993}" srcOrd="0" destOrd="0" presId="urn:microsoft.com/office/officeart/2005/8/layout/cycle2"/>
    <dgm:cxn modelId="{12C6D088-3332-42DA-BDE5-73C95E672078}" type="presOf" srcId="{72663729-60FC-4ED4-83A1-7067CAAEFF42}" destId="{45F2D91B-946C-44C9-BCE0-4CC009907FD7}" srcOrd="0" destOrd="0" presId="urn:microsoft.com/office/officeart/2005/8/layout/cycle2"/>
    <dgm:cxn modelId="{4D338160-B879-4BD8-9000-AF67D853E847}" srcId="{BC7F0A7A-22CA-4398-B911-28E0F2B1C52B}" destId="{84A9C5F6-C17A-4123-B966-245FD155EECF}" srcOrd="2" destOrd="0" parTransId="{7FAC05F0-16FB-46D9-B729-433E0EFA97E2}" sibTransId="{58D81594-442F-45C9-B60A-E392CB9A8173}"/>
    <dgm:cxn modelId="{B6DE137C-A0D0-47B8-A54A-9727E9F90A93}" type="presOf" srcId="{12088A3C-820E-40C0-AC6B-6573BB380BB5}" destId="{D6FE0D40-0AA5-4C6A-9B41-394612965806}" srcOrd="0" destOrd="0" presId="urn:microsoft.com/office/officeart/2005/8/layout/cycle2"/>
    <dgm:cxn modelId="{8E7474D0-4698-4ED2-8203-22A132428DD6}" type="presOf" srcId="{A14B10D8-B2D7-40DE-A835-FA3ADFB8CE59}" destId="{F606FC54-ABDF-43C0-B5DB-23CA662F755C}" srcOrd="1" destOrd="0" presId="urn:microsoft.com/office/officeart/2005/8/layout/cycle2"/>
    <dgm:cxn modelId="{42D07C98-1D02-495D-A7A7-6493F934742A}" type="presOf" srcId="{F7DE0F8F-3FAB-4B87-98EB-C0B67D5CC5C4}" destId="{2CFCB632-090E-406B-8F65-E3406F4AA828}" srcOrd="1" destOrd="0" presId="urn:microsoft.com/office/officeart/2005/8/layout/cycle2"/>
    <dgm:cxn modelId="{10664BFD-67D6-4FEE-8DBB-84CDDC2BCFED}" type="presOf" srcId="{58D81594-442F-45C9-B60A-E392CB9A8173}" destId="{0EE2BF6C-3F65-4488-A8AD-35113F3F9B0A}" srcOrd="0" destOrd="0" presId="urn:microsoft.com/office/officeart/2005/8/layout/cycle2"/>
    <dgm:cxn modelId="{744A648D-6953-44BC-85F4-F2A39E604E60}" srcId="{BC7F0A7A-22CA-4398-B911-28E0F2B1C52B}" destId="{001D5DD2-85F5-4F3A-B683-CDCDFF8EFCB4}" srcOrd="4" destOrd="0" parTransId="{0A312E2C-121D-42F7-BE9C-4446A2241306}" sibTransId="{6A68F932-4DD0-4556-B7AC-076BD8D875C5}"/>
    <dgm:cxn modelId="{887E66CF-3055-4D2D-AEC7-6225122D0809}" type="presParOf" srcId="{74235D60-59E6-42EA-80F0-2404CAF66061}" destId="{6C8C3FC3-159B-46FF-94A1-0FE180851585}" srcOrd="0" destOrd="0" presId="urn:microsoft.com/office/officeart/2005/8/layout/cycle2"/>
    <dgm:cxn modelId="{D05EA066-E628-4A0E-9588-2813FABFC44E}" type="presParOf" srcId="{74235D60-59E6-42EA-80F0-2404CAF66061}" destId="{63F3953F-BF4A-4A00-B061-250675346F4C}" srcOrd="1" destOrd="0" presId="urn:microsoft.com/office/officeart/2005/8/layout/cycle2"/>
    <dgm:cxn modelId="{7BD31AC1-5E68-4E2C-8BEA-4BA2F37440B2}" type="presParOf" srcId="{63F3953F-BF4A-4A00-B061-250675346F4C}" destId="{F606FC54-ABDF-43C0-B5DB-23CA662F755C}" srcOrd="0" destOrd="0" presId="urn:microsoft.com/office/officeart/2005/8/layout/cycle2"/>
    <dgm:cxn modelId="{6AEF9155-B148-4969-AAFF-861C517423D7}" type="presParOf" srcId="{74235D60-59E6-42EA-80F0-2404CAF66061}" destId="{211E543F-43C1-416A-90B5-D61EEACB1993}" srcOrd="2" destOrd="0" presId="urn:microsoft.com/office/officeart/2005/8/layout/cycle2"/>
    <dgm:cxn modelId="{5D6D0B5B-BF0E-46C9-B5F2-14F1EDED1B54}" type="presParOf" srcId="{74235D60-59E6-42EA-80F0-2404CAF66061}" destId="{9501F209-E152-444D-879F-0C42686E9765}" srcOrd="3" destOrd="0" presId="urn:microsoft.com/office/officeart/2005/8/layout/cycle2"/>
    <dgm:cxn modelId="{6E82A4D0-393F-45B8-9BF4-162D69CBCB89}" type="presParOf" srcId="{9501F209-E152-444D-879F-0C42686E9765}" destId="{C72F5270-07AA-4891-95E5-70D19472CA09}" srcOrd="0" destOrd="0" presId="urn:microsoft.com/office/officeart/2005/8/layout/cycle2"/>
    <dgm:cxn modelId="{5B0A0C7C-10DE-4B05-B87E-156E5A59484B}" type="presParOf" srcId="{74235D60-59E6-42EA-80F0-2404CAF66061}" destId="{7AFDFD0C-2ED6-4C23-96A1-5906C73551D5}" srcOrd="4" destOrd="0" presId="urn:microsoft.com/office/officeart/2005/8/layout/cycle2"/>
    <dgm:cxn modelId="{A286F12C-65AB-4F23-B723-BD71A7822ACF}" type="presParOf" srcId="{74235D60-59E6-42EA-80F0-2404CAF66061}" destId="{0EE2BF6C-3F65-4488-A8AD-35113F3F9B0A}" srcOrd="5" destOrd="0" presId="urn:microsoft.com/office/officeart/2005/8/layout/cycle2"/>
    <dgm:cxn modelId="{1DC475B3-369B-40DB-83F5-454F6D4866B5}" type="presParOf" srcId="{0EE2BF6C-3F65-4488-A8AD-35113F3F9B0A}" destId="{17066FDF-A138-4AFD-B5C2-A1092B3BB472}" srcOrd="0" destOrd="0" presId="urn:microsoft.com/office/officeart/2005/8/layout/cycle2"/>
    <dgm:cxn modelId="{4E84E546-C5C3-40ED-AAFA-DDA656AE932F}" type="presParOf" srcId="{74235D60-59E6-42EA-80F0-2404CAF66061}" destId="{45F2D91B-946C-44C9-BCE0-4CC009907FD7}" srcOrd="6" destOrd="0" presId="urn:microsoft.com/office/officeart/2005/8/layout/cycle2"/>
    <dgm:cxn modelId="{2DB9CF54-B4D2-4025-B386-B1D75381DA66}" type="presParOf" srcId="{74235D60-59E6-42EA-80F0-2404CAF66061}" destId="{C67B75B0-53C8-450D-8331-E2E0A09665AC}" srcOrd="7" destOrd="0" presId="urn:microsoft.com/office/officeart/2005/8/layout/cycle2"/>
    <dgm:cxn modelId="{84210F2E-BE00-4AFA-8811-673571999905}" type="presParOf" srcId="{C67B75B0-53C8-450D-8331-E2E0A09665AC}" destId="{546D6174-70B6-49CF-A5A3-868692BC5436}" srcOrd="0" destOrd="0" presId="urn:microsoft.com/office/officeart/2005/8/layout/cycle2"/>
    <dgm:cxn modelId="{6425A4BF-087F-4646-BC56-5359F00C04A6}" type="presParOf" srcId="{74235D60-59E6-42EA-80F0-2404CAF66061}" destId="{73EFDB82-3F63-424A-B970-D3CD731C5BFB}" srcOrd="8" destOrd="0" presId="urn:microsoft.com/office/officeart/2005/8/layout/cycle2"/>
    <dgm:cxn modelId="{E5B1B791-73A4-444F-8C62-F736715F1CD3}" type="presParOf" srcId="{74235D60-59E6-42EA-80F0-2404CAF66061}" destId="{96BFCF9E-7453-4F65-B6B7-0ABDC2139829}" srcOrd="9" destOrd="0" presId="urn:microsoft.com/office/officeart/2005/8/layout/cycle2"/>
    <dgm:cxn modelId="{440B0353-7AD5-4519-9771-1266C0853E63}" type="presParOf" srcId="{96BFCF9E-7453-4F65-B6B7-0ABDC2139829}" destId="{861BF070-762A-44CB-84C1-7D7A044417DE}" srcOrd="0" destOrd="0" presId="urn:microsoft.com/office/officeart/2005/8/layout/cycle2"/>
    <dgm:cxn modelId="{67858B74-BA41-4703-8206-0A23DC5B9F7A}" type="presParOf" srcId="{74235D60-59E6-42EA-80F0-2404CAF66061}" destId="{D6FE0D40-0AA5-4C6A-9B41-394612965806}" srcOrd="10" destOrd="0" presId="urn:microsoft.com/office/officeart/2005/8/layout/cycle2"/>
    <dgm:cxn modelId="{D0F27390-B795-4A02-982C-525080637880}" type="presParOf" srcId="{74235D60-59E6-42EA-80F0-2404CAF66061}" destId="{681A35B7-7AE0-4594-AD6E-A9CE54F1503E}" srcOrd="11" destOrd="0" presId="urn:microsoft.com/office/officeart/2005/8/layout/cycle2"/>
    <dgm:cxn modelId="{C8B8874B-1FFC-483E-B422-5579AEE303C4}" type="presParOf" srcId="{681A35B7-7AE0-4594-AD6E-A9CE54F1503E}" destId="{2CFCB632-090E-406B-8F65-E3406F4AA828}" srcOrd="0" destOrd="0" presId="urn:microsoft.com/office/officeart/2005/8/layout/cycle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C8C3FC3-159B-46FF-94A1-0FE180851585}">
      <dsp:nvSpPr>
        <dsp:cNvPr id="0" name=""/>
        <dsp:cNvSpPr/>
      </dsp:nvSpPr>
      <dsp:spPr>
        <a:xfrm>
          <a:off x="3644188" y="1243"/>
          <a:ext cx="1474319" cy="1474319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130" tIns="24130" rIns="24130" bIns="2413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kern="1200" dirty="0" smtClean="0"/>
            <a:t>Гибель нефрона</a:t>
          </a:r>
          <a:endParaRPr lang="ru-RU" sz="1900" kern="1200" dirty="0"/>
        </a:p>
      </dsp:txBody>
      <dsp:txXfrm>
        <a:off x="3860097" y="217152"/>
        <a:ext cx="1042501" cy="1042501"/>
      </dsp:txXfrm>
    </dsp:sp>
    <dsp:sp modelId="{63F3953F-BF4A-4A00-B061-250675346F4C}">
      <dsp:nvSpPr>
        <dsp:cNvPr id="0" name=""/>
        <dsp:cNvSpPr/>
      </dsp:nvSpPr>
      <dsp:spPr>
        <a:xfrm rot="1800000">
          <a:off x="5134402" y="1037546"/>
          <a:ext cx="391990" cy="497582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500" kern="1200"/>
        </a:p>
      </dsp:txBody>
      <dsp:txXfrm>
        <a:off x="5142280" y="1107663"/>
        <a:ext cx="274393" cy="298550"/>
      </dsp:txXfrm>
    </dsp:sp>
    <dsp:sp modelId="{211E543F-43C1-416A-90B5-D61EEACB1993}">
      <dsp:nvSpPr>
        <dsp:cNvPr id="0" name=""/>
        <dsp:cNvSpPr/>
      </dsp:nvSpPr>
      <dsp:spPr>
        <a:xfrm>
          <a:off x="5561503" y="1108205"/>
          <a:ext cx="1474319" cy="1474319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/>
            <a:t>Его функцию берут на себя другие нефроны </a:t>
          </a:r>
          <a:endParaRPr lang="ru-RU" sz="1200" kern="1200" dirty="0"/>
        </a:p>
      </dsp:txBody>
      <dsp:txXfrm>
        <a:off x="5777412" y="1324114"/>
        <a:ext cx="1042501" cy="1042501"/>
      </dsp:txXfrm>
    </dsp:sp>
    <dsp:sp modelId="{9501F209-E152-444D-879F-0C42686E9765}">
      <dsp:nvSpPr>
        <dsp:cNvPr id="0" name=""/>
        <dsp:cNvSpPr/>
      </dsp:nvSpPr>
      <dsp:spPr>
        <a:xfrm rot="5289658">
          <a:off x="6109622" y="2746708"/>
          <a:ext cx="451938" cy="497582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500" kern="1200"/>
        </a:p>
      </dsp:txBody>
      <dsp:txXfrm>
        <a:off x="6175237" y="2778468"/>
        <a:ext cx="316357" cy="298550"/>
      </dsp:txXfrm>
    </dsp:sp>
    <dsp:sp modelId="{7AFDFD0C-2ED6-4C23-96A1-5906C73551D5}">
      <dsp:nvSpPr>
        <dsp:cNvPr id="0" name=""/>
        <dsp:cNvSpPr/>
      </dsp:nvSpPr>
      <dsp:spPr>
        <a:xfrm>
          <a:off x="5636181" y="3434042"/>
          <a:ext cx="1474319" cy="1474319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/>
            <a:t>Гипперфильтрация</a:t>
          </a:r>
          <a:endParaRPr lang="ru-RU" sz="1600" kern="1200" dirty="0"/>
        </a:p>
      </dsp:txBody>
      <dsp:txXfrm>
        <a:off x="5852090" y="3649951"/>
        <a:ext cx="1042501" cy="1042501"/>
      </dsp:txXfrm>
    </dsp:sp>
    <dsp:sp modelId="{0EE2BF6C-3F65-4488-A8AD-35113F3F9B0A}">
      <dsp:nvSpPr>
        <dsp:cNvPr id="0" name=""/>
        <dsp:cNvSpPr/>
      </dsp:nvSpPr>
      <dsp:spPr>
        <a:xfrm rot="9207403">
          <a:off x="5188061" y="4414892"/>
          <a:ext cx="398758" cy="497582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500" kern="1200"/>
        </a:p>
      </dsp:txBody>
      <dsp:txXfrm rot="10800000">
        <a:off x="5301383" y="4487679"/>
        <a:ext cx="279131" cy="298550"/>
      </dsp:txXfrm>
    </dsp:sp>
    <dsp:sp modelId="{45F2D91B-946C-44C9-BCE0-4CC009907FD7}">
      <dsp:nvSpPr>
        <dsp:cNvPr id="0" name=""/>
        <dsp:cNvSpPr/>
      </dsp:nvSpPr>
      <dsp:spPr>
        <a:xfrm>
          <a:off x="3644188" y="4429092"/>
          <a:ext cx="1474319" cy="1474319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/>
            <a:t>Нефроны растягиваются, </a:t>
          </a:r>
          <a:endParaRPr lang="ru-RU" sz="1600" kern="1200" dirty="0"/>
        </a:p>
      </dsp:txBody>
      <dsp:txXfrm>
        <a:off x="3860097" y="4645001"/>
        <a:ext cx="1042501" cy="1042501"/>
      </dsp:txXfrm>
    </dsp:sp>
    <dsp:sp modelId="{C67B75B0-53C8-450D-8331-E2E0A09665AC}">
      <dsp:nvSpPr>
        <dsp:cNvPr id="0" name=""/>
        <dsp:cNvSpPr/>
      </dsp:nvSpPr>
      <dsp:spPr>
        <a:xfrm rot="12600000">
          <a:off x="3236303" y="4369527"/>
          <a:ext cx="391990" cy="497582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500" kern="1200"/>
        </a:p>
      </dsp:txBody>
      <dsp:txXfrm rot="10800000">
        <a:off x="3346022" y="4498442"/>
        <a:ext cx="274393" cy="298550"/>
      </dsp:txXfrm>
    </dsp:sp>
    <dsp:sp modelId="{73EFDB82-3F63-424A-B970-D3CD731C5BFB}">
      <dsp:nvSpPr>
        <dsp:cNvPr id="0" name=""/>
        <dsp:cNvSpPr/>
      </dsp:nvSpPr>
      <dsp:spPr>
        <a:xfrm>
          <a:off x="1726873" y="3322130"/>
          <a:ext cx="1474319" cy="1474319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130" tIns="24130" rIns="24130" bIns="2413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kern="1200" dirty="0" smtClean="0"/>
            <a:t>Растёт потеря белка </a:t>
          </a:r>
          <a:endParaRPr lang="ru-RU" sz="1900" kern="1200" dirty="0"/>
        </a:p>
      </dsp:txBody>
      <dsp:txXfrm>
        <a:off x="1942782" y="3538039"/>
        <a:ext cx="1042501" cy="1042501"/>
      </dsp:txXfrm>
    </dsp:sp>
    <dsp:sp modelId="{96BFCF9E-7453-4F65-B6B7-0ABDC2139829}">
      <dsp:nvSpPr>
        <dsp:cNvPr id="0" name=""/>
        <dsp:cNvSpPr/>
      </dsp:nvSpPr>
      <dsp:spPr>
        <a:xfrm rot="16200000">
          <a:off x="2278387" y="2733572"/>
          <a:ext cx="371291" cy="497582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500" kern="1200"/>
        </a:p>
      </dsp:txBody>
      <dsp:txXfrm>
        <a:off x="2334081" y="2888782"/>
        <a:ext cx="259904" cy="298550"/>
      </dsp:txXfrm>
    </dsp:sp>
    <dsp:sp modelId="{D6FE0D40-0AA5-4C6A-9B41-394612965806}">
      <dsp:nvSpPr>
        <dsp:cNvPr id="0" name=""/>
        <dsp:cNvSpPr/>
      </dsp:nvSpPr>
      <dsp:spPr>
        <a:xfrm>
          <a:off x="1640633" y="1069151"/>
          <a:ext cx="1646800" cy="1552429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/>
            <a:t>Канальцы не справляются с </a:t>
          </a:r>
          <a:r>
            <a:rPr lang="ru-RU" sz="1400" kern="1200" dirty="0" err="1" smtClean="0"/>
            <a:t>реабсорцией</a:t>
          </a:r>
          <a:r>
            <a:rPr lang="ru-RU" sz="1400" kern="1200" dirty="0" smtClean="0"/>
            <a:t> белка</a:t>
          </a:r>
          <a:endParaRPr lang="ru-RU" sz="1400" kern="1200" dirty="0"/>
        </a:p>
      </dsp:txBody>
      <dsp:txXfrm>
        <a:off x="1881801" y="1296499"/>
        <a:ext cx="1164464" cy="1097733"/>
      </dsp:txXfrm>
    </dsp:sp>
    <dsp:sp modelId="{681A35B7-7AE0-4594-AD6E-A9CE54F1503E}">
      <dsp:nvSpPr>
        <dsp:cNvPr id="0" name=""/>
        <dsp:cNvSpPr/>
      </dsp:nvSpPr>
      <dsp:spPr>
        <a:xfrm rot="19800000">
          <a:off x="3269447" y="1029677"/>
          <a:ext cx="352960" cy="497582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500" kern="1200"/>
        </a:p>
      </dsp:txBody>
      <dsp:txXfrm>
        <a:off x="3276540" y="1155665"/>
        <a:ext cx="247072" cy="29855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2">
  <dgm:title val=""/>
  <dgm:desc val=""/>
  <dgm:catLst>
    <dgm:cat type="cycle" pri="1000"/>
    <dgm:cat type="convert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ptType="sibTrans" refType="w" refFor="ch" refPtType="node" op="equ" fact="0.25"/>
      <dgm:constr type="sibSp" refType="w" refFor="ch" refPtType="node" fact="0.5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h" refType="w"/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9">
        <dgm:if name="Name10" axis="par ch" ptType="doc node" func="cnt" op="gt" val="1">
          <dgm:forEach name="sibTransForEach" axis="followSib" ptType="sibTrans" hideLastTrans="0" cnt="1">
            <dgm:layoutNode name="sibTrans">
              <dgm:choose name="Name11">
                <dgm:if name="Name12" axis="par ch" ptType="doc node" func="cnt" op="lt" val="3">
                  <dgm:alg type="conn">
                    <dgm:param type="begPts" val="radial"/>
                    <dgm:param type="endPts" val="radial"/>
                  </dgm:alg>
                </dgm:if>
                <dgm:else name="Name13">
                  <dgm:alg type="conn">
                    <dgm:param type="begPts" val="auto"/>
                    <dgm:param type="endPts" val="auto"/>
                  </dgm:alg>
                </dgm:else>
              </dgm:choose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1.35"/>
                <dgm:constr type="connDist"/>
                <dgm:constr type="w" for="ch" refType="connDist" fact="0.45"/>
                <dgm:constr type="h" for="ch" refType="h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self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forEach>
        </dgm:if>
        <dgm:else name="Name14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90C626A-6FC3-43A5-A30A-7D78D9FBA9E0}" type="datetimeFigureOut">
              <a:rPr lang="ru-RU" smtClean="0"/>
              <a:t>27.04.2015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DB97205-F100-4995-B321-09FA2E8C0417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4563088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Сосудистый клубочек, состоящий из капиллярных петель-мельчайших сосудов, окружён капсулой, от которой берут начало почечные канальцы, вливающиеся в собирательные трубочки и далее в почечную лоханку. Через стенки петель клубочка происходит фильтрация жидкой части  крови, и в полость капсулы поступает так называемая первичная моча, не отличающаяся по химическому составу от плазмы крови ( за исключением белков, которые в норме почти не пропускаются почечным фильтром). На протяжении канальцев и собирательных трубочек происходит концентрация мочи: обратно в кровь всасывается основной объём жидкости, электролитов, полезных органических веществ (сахаров, аминокислот, компонентов липидов) и почти не всасываются токсичные и подлежащие удалению ненужные продукты обмена веществ( мочевина, </a:t>
            </a:r>
            <a:r>
              <a:rPr lang="ru-RU" dirty="0" err="1" smtClean="0"/>
              <a:t>креатенин</a:t>
            </a:r>
            <a:r>
              <a:rPr lang="ru-RU" dirty="0" smtClean="0"/>
              <a:t>, многие средне- и высокомолекулярные органические вещества, избыточные количества электролитов). В результате из первично профильтровавшихся за сутки 100-120 литров первичной мочи в мочевой пузырь попадает 1-2 литра вторичной концентрированной мочи, в которой собран весь объём профильтровавшихся ненужных и вредных веществ.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B97205-F100-4995-B321-09FA2E8C0417}" type="slidenum">
              <a:rPr lang="ru-RU" smtClean="0"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1268366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B97205-F100-4995-B321-09FA2E8C0417}" type="slidenum">
              <a:rPr lang="ru-RU" smtClean="0"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8583141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B97205-F100-4995-B321-09FA2E8C0417}" type="slidenum">
              <a:rPr lang="ru-RU" smtClean="0"/>
              <a:t>11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6090382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B97205-F100-4995-B321-09FA2E8C0417}" type="slidenum">
              <a:rPr lang="ru-RU" smtClean="0"/>
              <a:t>12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5056002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890" name="Rectangle 7"/>
          <p:cNvSpPr>
            <a:spLocks noGrp="1" noChangeArrowheads="1"/>
          </p:cNvSpPr>
          <p:nvPr>
            <p:ph type="sldNum" sz="quarter" idx="4294967295"/>
          </p:nvPr>
        </p:nvSpPr>
        <p:spPr bwMode="auto">
          <a:xfrm>
            <a:off x="3883643" y="8685765"/>
            <a:ext cx="2972724" cy="4567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553" tIns="45277" rIns="90553" bIns="45277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itchFamily="18" charset="0"/>
              </a:defRPr>
            </a:lvl1pPr>
            <a:lvl2pPr marL="735013" indent="-282575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itchFamily="18" charset="0"/>
              </a:defRPr>
            </a:lvl2pPr>
            <a:lvl3pPr marL="1131888" indent="-225425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itchFamily="18" charset="0"/>
              </a:defRPr>
            </a:lvl3pPr>
            <a:lvl4pPr marL="1584325" indent="-225425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itchFamily="18" charset="0"/>
              </a:defRPr>
            </a:lvl4pPr>
            <a:lvl5pPr marL="2036763" indent="-225425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itchFamily="18" charset="0"/>
              </a:defRPr>
            </a:lvl5pPr>
            <a:lvl6pPr marL="2493963" indent="-225425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itchFamily="18" charset="0"/>
              </a:defRPr>
            </a:lvl6pPr>
            <a:lvl7pPr marL="2951163" indent="-225425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itchFamily="18" charset="0"/>
              </a:defRPr>
            </a:lvl7pPr>
            <a:lvl8pPr marL="3408363" indent="-225425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itchFamily="18" charset="0"/>
              </a:defRPr>
            </a:lvl8pPr>
            <a:lvl9pPr marL="3865563" indent="-225425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FD99B579-9B7B-4378-BF45-F997DDD3B9C6}" type="slidenum">
              <a:rPr lang="en-GB" altLang="ru-RU">
                <a:latin typeface="Arial" pitchFamily="34" charset="0"/>
              </a:rPr>
              <a:pPr eaLnBrk="1" hangingPunct="1">
                <a:spcBef>
                  <a:spcPct val="0"/>
                </a:spcBef>
              </a:pPr>
              <a:t>26</a:t>
            </a:fld>
            <a:endParaRPr lang="en-GB" altLang="ru-RU">
              <a:latin typeface="Arial" pitchFamily="34" charset="0"/>
            </a:endParaRPr>
          </a:p>
        </p:txBody>
      </p:sp>
      <p:sp>
        <p:nvSpPr>
          <p:cNvPr id="1658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4588" y="687388"/>
            <a:ext cx="4568825" cy="3425825"/>
          </a:xfrm>
          <a:ln cap="flat"/>
        </p:spPr>
      </p:sp>
      <p:sp>
        <p:nvSpPr>
          <p:cNvPr id="165892" name="Notes Placeholder 4"/>
          <p:cNvSpPr>
            <a:spLocks noGrp="1"/>
          </p:cNvSpPr>
          <p:nvPr/>
        </p:nvSpPr>
        <p:spPr bwMode="auto">
          <a:xfrm>
            <a:off x="685637" y="4342883"/>
            <a:ext cx="5486727" cy="41152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553" tIns="45277" rIns="90553" bIns="45277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endParaRPr lang="ru-RU" altLang="ru-RU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682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99683" name="Заметки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ru-RU" altLang="ru-RU" dirty="0" smtClean="0"/>
          </a:p>
        </p:txBody>
      </p:sp>
      <p:sp>
        <p:nvSpPr>
          <p:cNvPr id="199684" name="Дата 3"/>
          <p:cNvSpPr>
            <a:spLocks noGrp="1"/>
          </p:cNvSpPr>
          <p:nvPr>
            <p:ph type="dt" sz="quarter" idx="4294967295"/>
          </p:nvPr>
        </p:nvSpPr>
        <p:spPr bwMode="auto">
          <a:xfrm>
            <a:off x="3885275" y="0"/>
            <a:ext cx="2971092" cy="4567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6978" tIns="43489" rIns="86978" bIns="43489"/>
          <a:lstStyle>
            <a:lvl1pPr>
              <a:defRPr sz="20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fld id="{689E72FC-9E99-42C0-B502-A22AB678B2DC}" type="datetime1">
              <a:rPr lang="en-US" altLang="ru-RU"/>
              <a:pPr/>
              <a:t>4/27/2015</a:t>
            </a:fld>
            <a:endParaRPr lang="en-US" altLang="ru-RU"/>
          </a:p>
        </p:txBody>
      </p:sp>
      <p:sp>
        <p:nvSpPr>
          <p:cNvPr id="199685" name="Номер слайда 4"/>
          <p:cNvSpPr>
            <a:spLocks noGrp="1"/>
          </p:cNvSpPr>
          <p:nvPr>
            <p:ph type="sldNum" sz="quarter" idx="4294967295"/>
          </p:nvPr>
        </p:nvSpPr>
        <p:spPr bwMode="auto">
          <a:xfrm>
            <a:off x="3885275" y="8685765"/>
            <a:ext cx="2971092" cy="4567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6978" tIns="43489" rIns="86978" bIns="43489"/>
          <a:lstStyle>
            <a:lvl1pPr>
              <a:defRPr sz="20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fld id="{6CB3878A-D0E5-4D5E-ABCD-4A22E9090611}" type="slidenum">
              <a:rPr lang="en-US" altLang="ru-RU"/>
              <a:pPr/>
              <a:t>27</a:t>
            </a:fld>
            <a:endParaRPr lang="en-US" altLang="ru-RU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706" name="Rectangle 3"/>
          <p:cNvSpPr>
            <a:spLocks noGrp="1" noChangeArrowheads="1"/>
          </p:cNvSpPr>
          <p:nvPr>
            <p:ph type="dt" sz="quarter" idx="4294967295"/>
          </p:nvPr>
        </p:nvSpPr>
        <p:spPr bwMode="auto">
          <a:xfrm>
            <a:off x="3885275" y="0"/>
            <a:ext cx="2971092" cy="4567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6978" tIns="43489" rIns="86978" bIns="43489"/>
          <a:lstStyle>
            <a:lvl1pPr>
              <a:defRPr sz="20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fld id="{3EAE3664-F3B1-4907-8C93-366C48CDBE52}" type="datetime1">
              <a:rPr lang="en-US" altLang="ru-RU">
                <a:solidFill>
                  <a:srgbClr val="000000"/>
                </a:solidFill>
              </a:rPr>
              <a:pPr/>
              <a:t>4/27/2015</a:t>
            </a:fld>
            <a:endParaRPr lang="en-US" altLang="ru-RU">
              <a:solidFill>
                <a:srgbClr val="000000"/>
              </a:solidFill>
            </a:endParaRPr>
          </a:p>
        </p:txBody>
      </p:sp>
      <p:sp>
        <p:nvSpPr>
          <p:cNvPr id="200707" name="Rectangle 7"/>
          <p:cNvSpPr>
            <a:spLocks noGrp="1" noChangeArrowheads="1"/>
          </p:cNvSpPr>
          <p:nvPr>
            <p:ph type="sldNum" sz="quarter" idx="4294967295"/>
          </p:nvPr>
        </p:nvSpPr>
        <p:spPr bwMode="auto">
          <a:xfrm>
            <a:off x="3885275" y="8685765"/>
            <a:ext cx="2971092" cy="4567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6978" tIns="43489" rIns="86978" bIns="43489"/>
          <a:lstStyle>
            <a:lvl1pPr>
              <a:defRPr sz="20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fld id="{241B32BB-8791-4A8D-9B38-6BFCDC9D7051}" type="slidenum">
              <a:rPr lang="en-US" altLang="ru-RU">
                <a:solidFill>
                  <a:srgbClr val="000000"/>
                </a:solidFill>
              </a:rPr>
              <a:pPr/>
              <a:t>28</a:t>
            </a:fld>
            <a:endParaRPr lang="en-US" altLang="ru-RU">
              <a:solidFill>
                <a:srgbClr val="000000"/>
              </a:solidFill>
            </a:endParaRPr>
          </a:p>
        </p:txBody>
      </p:sp>
      <p:sp>
        <p:nvSpPr>
          <p:cNvPr id="20070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4113" y="692150"/>
            <a:ext cx="4556125" cy="3417888"/>
          </a:xfrm>
          <a:ln/>
        </p:spPr>
      </p:sp>
      <p:sp>
        <p:nvSpPr>
          <p:cNvPr id="20070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2551" y="4344362"/>
            <a:ext cx="5032899" cy="3858041"/>
          </a:xfrm>
          <a:noFill/>
        </p:spPr>
        <p:txBody>
          <a:bodyPr/>
          <a:lstStyle/>
          <a:p>
            <a:endParaRPr lang="de-AT" altLang="ru-RU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1730" name="Rectangle 7"/>
          <p:cNvSpPr>
            <a:spLocks noGrp="1" noChangeArrowheads="1"/>
          </p:cNvSpPr>
          <p:nvPr>
            <p:ph type="sldNum" sz="quarter" idx="4294967295"/>
          </p:nvPr>
        </p:nvSpPr>
        <p:spPr bwMode="auto">
          <a:xfrm>
            <a:off x="3885275" y="8685765"/>
            <a:ext cx="2971092" cy="4567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6978" tIns="43489" rIns="86978" bIns="43489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itchFamily="18" charset="0"/>
              </a:defRPr>
            </a:lvl1pPr>
            <a:lvl2pPr marL="765175" indent="-29368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itchFamily="18" charset="0"/>
              </a:defRPr>
            </a:lvl2pPr>
            <a:lvl3pPr marL="1176338" indent="-23495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itchFamily="18" charset="0"/>
              </a:defRPr>
            </a:lvl3pPr>
            <a:lvl4pPr marL="1647825" indent="-23495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itchFamily="18" charset="0"/>
              </a:defRPr>
            </a:lvl4pPr>
            <a:lvl5pPr marL="2119313" indent="-23495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itchFamily="18" charset="0"/>
              </a:defRPr>
            </a:lvl5pPr>
            <a:lvl6pPr marL="2576513" indent="-23495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itchFamily="18" charset="0"/>
              </a:defRPr>
            </a:lvl6pPr>
            <a:lvl7pPr marL="3033713" indent="-23495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itchFamily="18" charset="0"/>
              </a:defRPr>
            </a:lvl7pPr>
            <a:lvl8pPr marL="3490913" indent="-23495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itchFamily="18" charset="0"/>
              </a:defRPr>
            </a:lvl8pPr>
            <a:lvl9pPr marL="3948113" indent="-23495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28F86E87-4EB1-43B2-8C92-0CE462BCFD73}" type="slidenum">
              <a:rPr lang="en-US" altLang="ru-RU" sz="2000">
                <a:latin typeface="Arial" pitchFamily="34" charset="0"/>
              </a:rPr>
              <a:pPr eaLnBrk="1" hangingPunct="1">
                <a:spcBef>
                  <a:spcPct val="0"/>
                </a:spcBef>
              </a:pPr>
              <a:t>29</a:t>
            </a:fld>
            <a:endParaRPr lang="en-US" altLang="ru-RU" sz="2000">
              <a:latin typeface="Arial" pitchFamily="34" charset="0"/>
            </a:endParaRPr>
          </a:p>
        </p:txBody>
      </p:sp>
      <p:sp>
        <p:nvSpPr>
          <p:cNvPr id="20173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01732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ru-RU" altLang="ru-RU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27.04.2015</a:t>
            </a:fld>
            <a:endParaRPr lang="ru-RU" dirty="0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27.04.2015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27.04.2015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27.04.2015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27.04.2015</a:t>
            </a:fld>
            <a:endParaRPr lang="ru-RU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27.04.2015</a:t>
            </a:fld>
            <a:endParaRPr lang="ru-RU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27.04.2015</a:t>
            </a:fld>
            <a:endParaRPr lang="ru-RU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27.04.2015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27.04.2015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dirty="0" smtClean="0"/>
              <a:t>Вставка рисунка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27.04.2015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27.04.2015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10"/>
          </p:nvPr>
        </p:nvSpPr>
        <p:spPr>
          <a:xfrm>
            <a:off x="715963" y="6597650"/>
            <a:ext cx="3856037" cy="227013"/>
          </a:xfrm>
          <a:prstGeom prst="rect">
            <a:avLst/>
          </a:prstGeom>
        </p:spPr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11"/>
          </p:nvPr>
        </p:nvSpPr>
        <p:spPr>
          <a:xfrm>
            <a:off x="4572000" y="6597650"/>
            <a:ext cx="2133600" cy="227013"/>
          </a:xfrm>
          <a:prstGeom prst="rect">
            <a:avLst/>
          </a:prstGeom>
        </p:spPr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1D8BD707-D9CF-40AE-B4C6-C98DA3205C09}" type="datetimeFigureOut">
              <a:rPr lang="en-US"/>
              <a:pPr>
                <a:defRPr/>
              </a:pPr>
              <a:t>4/27/2015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12"/>
          </p:nvPr>
        </p:nvSpPr>
        <p:spPr>
          <a:xfrm>
            <a:off x="6826250" y="6597650"/>
            <a:ext cx="2133600" cy="227013"/>
          </a:xfrm>
          <a:prstGeom prst="rect">
            <a:avLst/>
          </a:prstGeom>
        </p:spPr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FD003EF0-86B1-42FC-A7A7-16CACCB02D2E}" type="slidenum">
              <a:rPr/>
              <a:pPr>
                <a:defRPr/>
              </a:pPr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5101357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27.04.2015</a:t>
            </a:fld>
            <a:endParaRPr lang="ru-RU" dirty="0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 dirty="0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 dirty="0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41" r:id="rId1"/>
    <p:sldLayoutId id="2147483842" r:id="rId2"/>
    <p:sldLayoutId id="2147483843" r:id="rId3"/>
    <p:sldLayoutId id="2147483844" r:id="rId4"/>
    <p:sldLayoutId id="2147483845" r:id="rId5"/>
    <p:sldLayoutId id="2147483846" r:id="rId6"/>
    <p:sldLayoutId id="2147483847" r:id="rId7"/>
    <p:sldLayoutId id="2147483848" r:id="rId8"/>
    <p:sldLayoutId id="2147483849" r:id="rId9"/>
    <p:sldLayoutId id="2147483850" r:id="rId10"/>
    <p:sldLayoutId id="2147483851" r:id="rId11"/>
    <p:sldLayoutId id="2147483852" r:id="rId12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5.wmf"/><Relationship Id="rId4" Type="http://schemas.openxmlformats.org/officeDocument/2006/relationships/oleObject" Target="../embeddings/oleObject1.bin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8.png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png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-180528" y="3573016"/>
            <a:ext cx="7772400" cy="1758057"/>
          </a:xfrm>
        </p:spPr>
        <p:txBody>
          <a:bodyPr>
            <a:normAutofit fontScale="90000"/>
          </a:bodyPr>
          <a:lstStyle/>
          <a:p>
            <a:r>
              <a:rPr lang="ru-RU" sz="4700" b="1" dirty="0">
                <a:solidFill>
                  <a:schemeClr val="tx1"/>
                </a:solidFill>
              </a:rPr>
              <a:t>Хроническая болезнь </a:t>
            </a:r>
            <a:r>
              <a:rPr lang="ru-RU" sz="4700" b="1" dirty="0" smtClean="0">
                <a:solidFill>
                  <a:schemeClr val="tx1"/>
                </a:solidFill>
              </a:rPr>
              <a:t>почек.</a:t>
            </a:r>
            <a:br>
              <a:rPr lang="ru-RU" sz="4700" b="1" dirty="0" smtClean="0">
                <a:solidFill>
                  <a:schemeClr val="tx1"/>
                </a:solidFill>
              </a:rPr>
            </a:br>
            <a:r>
              <a:rPr lang="ru-RU" sz="4700" b="1" dirty="0" smtClean="0">
                <a:solidFill>
                  <a:schemeClr val="tx1"/>
                </a:solidFill>
              </a:rPr>
              <a:t>Современная концепция.</a:t>
            </a:r>
            <a:br>
              <a:rPr lang="ru-RU" sz="4700" b="1" dirty="0" smtClean="0">
                <a:solidFill>
                  <a:schemeClr val="tx1"/>
                </a:solidFill>
              </a:rPr>
            </a:br>
            <a:r>
              <a:rPr lang="ru-RU" sz="4700" b="1" dirty="0" smtClean="0">
                <a:solidFill>
                  <a:schemeClr val="tx1"/>
                </a:solidFill>
              </a:rPr>
              <a:t>Додиализный </a:t>
            </a:r>
            <a:r>
              <a:rPr lang="ru-RU" sz="4700" b="1" dirty="0">
                <a:solidFill>
                  <a:schemeClr val="tx1"/>
                </a:solidFill>
              </a:rPr>
              <a:t>период.</a:t>
            </a:r>
            <a:br>
              <a:rPr lang="ru-RU" sz="4700" b="1" dirty="0">
                <a:solidFill>
                  <a:schemeClr val="tx1"/>
                </a:solidFill>
              </a:rPr>
            </a:br>
            <a:r>
              <a:rPr lang="ru-RU" sz="4700" b="1" dirty="0" smtClean="0">
                <a:solidFill>
                  <a:schemeClr val="tx1"/>
                </a:solidFill>
              </a:rPr>
              <a:t>  Принципы </a:t>
            </a:r>
            <a:r>
              <a:rPr lang="ru-RU" sz="4700" b="1" dirty="0">
                <a:solidFill>
                  <a:schemeClr val="tx1"/>
                </a:solidFill>
              </a:rPr>
              <a:t>лечебного питания.</a:t>
            </a:r>
            <a:br>
              <a:rPr lang="ru-RU" sz="4700" b="1" dirty="0">
                <a:solidFill>
                  <a:schemeClr val="tx1"/>
                </a:solidFill>
              </a:rPr>
            </a:br>
            <a:r>
              <a:rPr lang="ru-RU" dirty="0" smtClean="0"/>
              <a:t>                               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267744" y="5733256"/>
            <a:ext cx="6400800" cy="1752600"/>
          </a:xfrm>
        </p:spPr>
        <p:txBody>
          <a:bodyPr>
            <a:normAutofit/>
          </a:bodyPr>
          <a:lstStyle/>
          <a:p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</a:t>
            </a:r>
            <a:r>
              <a:rPr lang="ru-RU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Апрель </a:t>
            </a:r>
            <a:r>
              <a:rPr lang="ru-RU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2015г. Школа </a:t>
            </a:r>
            <a:r>
              <a:rPr lang="ru-RU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пациентов.</a:t>
            </a:r>
            <a:endParaRPr lang="ru-RU" sz="2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847135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 </a:t>
            </a:r>
            <a:r>
              <a:rPr lang="ru-RU" dirty="0"/>
              <a:t> </a:t>
            </a:r>
            <a:r>
              <a:rPr lang="ru-RU" dirty="0" smtClean="0"/>
              <a:t>       Знаете </a:t>
            </a:r>
            <a:r>
              <a:rPr lang="ru-RU" dirty="0"/>
              <a:t>ли вы, что: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ru-RU" dirty="0"/>
              <a:t>	120-200 г весит каждая человеческая почка, её длина -10-12 см, ширина -6 см и толщина 3см. По своему размеру почка похожа на компьютерную мышь или на человеческий кулак.</a:t>
            </a:r>
          </a:p>
          <a:p>
            <a:r>
              <a:rPr lang="ru-RU" dirty="0"/>
              <a:t>	В двух почках находится 2 млн нефронов (фильтров),через которые проходит кровь, и 160 км кровеносных сосудов.</a:t>
            </a:r>
          </a:p>
          <a:p>
            <a:r>
              <a:rPr lang="ru-RU" dirty="0"/>
              <a:t>	Весь объём крови одного человека проходит через его почки за 5 минут. За сутки почки пропускают через себя и очищают от продуктов жизнедеятельности организма и метаболизма 200 л крови.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0208345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ru-RU" dirty="0"/>
              <a:t>	Почки могут справляться с очисткой крови до тех пор, пока не утратят 80-85% своей функции.</a:t>
            </a:r>
          </a:p>
          <a:p>
            <a:r>
              <a:rPr lang="ru-RU" dirty="0"/>
              <a:t>	У людей с нарушенной работой почек риск инфаркта и инсульта возрастает в 25-30 раз.</a:t>
            </a:r>
          </a:p>
          <a:p>
            <a:r>
              <a:rPr lang="ru-RU" dirty="0"/>
              <a:t>	У курильщиков хронические заболевания почек протекают значительно тяжелее, чем у некурящих.</a:t>
            </a:r>
          </a:p>
          <a:p>
            <a:r>
              <a:rPr lang="ru-RU" dirty="0"/>
              <a:t>	В 1943 году голландский учёный Вильям впервые успешно применил искусственную почку-аппарат для очищения крови от различных токсичных веществ, в том числе продуктов метаболизма.</a:t>
            </a:r>
          </a:p>
        </p:txBody>
      </p:sp>
    </p:spTree>
    <p:extLst>
      <p:ext uri="{BB962C8B-B14F-4D97-AF65-F5344CB8AC3E}">
        <p14:creationId xmlns:p14="http://schemas.microsoft.com/office/powerpoint/2010/main" val="271743339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75656" y="4221088"/>
            <a:ext cx="8229600" cy="1143000"/>
          </a:xfrm>
        </p:spPr>
        <p:txBody>
          <a:bodyPr>
            <a:normAutofit/>
          </a:bodyPr>
          <a:lstStyle/>
          <a:p>
            <a:r>
              <a:rPr lang="ru-RU" sz="2500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Всероссийский День почки-2015</a:t>
            </a:r>
            <a:r>
              <a:rPr lang="ru-RU" sz="2500" i="1" dirty="0" smtClean="0">
                <a:solidFill>
                  <a:schemeClr val="tx1"/>
                </a:solidFill>
              </a:rPr>
              <a:t>.</a:t>
            </a:r>
            <a:endParaRPr lang="ru-RU" sz="2500" i="1" dirty="0">
              <a:solidFill>
                <a:schemeClr val="tx1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836712"/>
            <a:ext cx="8229600" cy="4389120"/>
          </a:xfrm>
        </p:spPr>
        <p:txBody>
          <a:bodyPr/>
          <a:lstStyle/>
          <a:p>
            <a:r>
              <a:rPr lang="ru-RU" dirty="0"/>
              <a:t>	</a:t>
            </a:r>
            <a:r>
              <a:rPr lang="ru-RU" sz="2400" dirty="0"/>
              <a:t>Диализ позволяет компенсировать лишь 15% функции здоровых почек.</a:t>
            </a:r>
          </a:p>
          <a:p>
            <a:r>
              <a:rPr lang="ru-RU" sz="2400" dirty="0"/>
              <a:t>	Для больного с терминальной стадией диализ является непрерывной пожизненной процедурой - без диализа человек с утраченной функцией почек может прожить 2-3 недели.</a:t>
            </a:r>
          </a:p>
          <a:p>
            <a:endParaRPr lang="ru-RU" dirty="0"/>
          </a:p>
          <a:p>
            <a:pPr marL="0" indent="0">
              <a:buNone/>
            </a:pPr>
            <a:r>
              <a:rPr lang="ru-RU" dirty="0" smtClean="0"/>
              <a:t>                                  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3381194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ПОЧКИ. СТРОЕНИЕ И ФУНКЦИИ.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Почки- исключительно важный для благополучной жизни орган нашего тела.</a:t>
            </a:r>
          </a:p>
          <a:p>
            <a:r>
              <a:rPr lang="ru-RU" dirty="0"/>
              <a:t>Почки -парный орган, главный фильтр нашего организма, который многократно в течение суток активно прокачивает через себя всю человеческую кровь, выводя из тела человека лишнюю воду, а вместе с ней и вредные вещества.</a:t>
            </a:r>
          </a:p>
          <a:p>
            <a:endParaRPr lang="ru-RU" dirty="0"/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13338" y="4476750"/>
            <a:ext cx="2381250" cy="2381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5364789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500" dirty="0" smtClean="0"/>
              <a:t>ФУНКЦИИ ПОЧЕК:</a:t>
            </a:r>
            <a:endParaRPr lang="ru-RU" sz="45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1.	</a:t>
            </a:r>
            <a:r>
              <a:rPr lang="ru-RU" sz="2800" dirty="0"/>
              <a:t>Очищение организма от токсических веществ (как вырабатывающихся в процессе жизнедеятельности организма, так и поступающих извне);</a:t>
            </a:r>
          </a:p>
          <a:p>
            <a:r>
              <a:rPr lang="ru-RU" sz="2800" dirty="0"/>
              <a:t>2.	выведение лишней жидкости;</a:t>
            </a:r>
          </a:p>
          <a:p>
            <a:r>
              <a:rPr lang="ru-RU" sz="2800" dirty="0"/>
              <a:t>3.	продукция гормона эритропоэтина, необходимого для поддержания нормального уровня (Нb);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8012748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4.	</a:t>
            </a:r>
            <a:r>
              <a:rPr lang="ru-RU" sz="2800" dirty="0"/>
              <a:t>участие в обмене кальция, фосфора и витамина D3;</a:t>
            </a:r>
          </a:p>
          <a:p>
            <a:r>
              <a:rPr lang="ru-RU" sz="2800" dirty="0"/>
              <a:t>5.	поддержание артериального давления;</a:t>
            </a:r>
          </a:p>
          <a:p>
            <a:r>
              <a:rPr lang="ru-RU" sz="2800" dirty="0"/>
              <a:t>6.	поддержание кислотно-основного состояния;</a:t>
            </a:r>
          </a:p>
          <a:p>
            <a:r>
              <a:rPr lang="ru-RU" sz="2800" dirty="0"/>
              <a:t>7.	поддержание питательного статуса организма.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1466992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90872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dirty="0"/>
              <a:t>НЕФРОН -функциональная единица почечной ткани.</a:t>
            </a:r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5" y="2187397"/>
            <a:ext cx="5112568" cy="4262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8867564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620688"/>
            <a:ext cx="9217024" cy="1143000"/>
          </a:xfrm>
        </p:spPr>
        <p:txBody>
          <a:bodyPr>
            <a:normAutofit fontScale="90000"/>
          </a:bodyPr>
          <a:lstStyle/>
          <a:p>
            <a:r>
              <a:rPr lang="ru-RU" dirty="0"/>
              <a:t>ПОВРЕЖДЕНИЯ ПОЧЕЧНОЙ ТКАНИ.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1.	Повреждение клубочков -</a:t>
            </a:r>
            <a:r>
              <a:rPr lang="ru-RU" dirty="0" err="1"/>
              <a:t>гломерулонефриты</a:t>
            </a:r>
            <a:r>
              <a:rPr lang="ru-RU" dirty="0"/>
              <a:t>, сахарный диабет, системные заболевания.</a:t>
            </a:r>
          </a:p>
          <a:p>
            <a:r>
              <a:rPr lang="ru-RU" dirty="0"/>
              <a:t>2.	Повреждение канальцев-пиелонефриты, интерстициальные нефриты, обменные нефропатии.</a:t>
            </a:r>
          </a:p>
          <a:p>
            <a:r>
              <a:rPr lang="ru-RU" dirty="0"/>
              <a:t>3.	Повреждение сосудов-стеноз и окклюзия почечных артерий, </a:t>
            </a:r>
            <a:r>
              <a:rPr lang="ru-RU" dirty="0" err="1"/>
              <a:t>артериоло</a:t>
            </a:r>
            <a:r>
              <a:rPr lang="ru-RU" dirty="0"/>
              <a:t>-нефросклероз, узелковый </a:t>
            </a:r>
            <a:r>
              <a:rPr lang="ru-RU" dirty="0" err="1"/>
              <a:t>полиартериит</a:t>
            </a:r>
            <a:r>
              <a:rPr lang="ru-RU" dirty="0"/>
              <a:t>, гемолитический уремический синдром, склеродермия.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0428765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332656"/>
            <a:ext cx="8301608" cy="6333336"/>
          </a:xfrm>
        </p:spPr>
        <p:txBody>
          <a:bodyPr/>
          <a:lstStyle/>
          <a:p>
            <a:pPr marL="0" indent="0">
              <a:buNone/>
            </a:pPr>
            <a:r>
              <a:rPr lang="ru-RU" dirty="0" smtClean="0"/>
              <a:t>.</a:t>
            </a:r>
            <a:endParaRPr lang="ru-RU" dirty="0"/>
          </a:p>
        </p:txBody>
      </p:sp>
      <p:graphicFrame>
        <p:nvGraphicFramePr>
          <p:cNvPr id="8" name="Схема 7"/>
          <p:cNvGraphicFramePr/>
          <p:nvPr>
            <p:extLst>
              <p:ext uri="{D42A27DB-BD31-4B8C-83A1-F6EECF244321}">
                <p14:modId xmlns:p14="http://schemas.microsoft.com/office/powerpoint/2010/main" val="2519491249"/>
              </p:ext>
            </p:extLst>
          </p:nvPr>
        </p:nvGraphicFramePr>
        <p:xfrm>
          <a:off x="-180528" y="764704"/>
          <a:ext cx="8676456" cy="59046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46137974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700808"/>
            <a:ext cx="8229600" cy="4623792"/>
          </a:xfrm>
        </p:spPr>
        <p:txBody>
          <a:bodyPr/>
          <a:lstStyle/>
          <a:p>
            <a:r>
              <a:rPr lang="ru-RU" b="1" i="1" dirty="0"/>
              <a:t>ЭТОТ ОБЩИЙ МЕХАНИЗМ СТРАДАНИЯ ПОЧЕЧНОЙ ТКАНИ СТАНОВИТСЯ УНИВЕРСАЛЬНЫМ И МАЛО ЗАВИСЯЩИМ ОТ ОСНОВНОГО ПОЧЕЧНОГО ЗАБОЛЕВАНИЯ. ИМЕННО ПОЭТОМУ В ПОСЛЕДНИЕ ГОДЫ СФОРМИРОВАЛОСЬ  НОВОЕ ПОНЯТИЕ-ДИАГНОЗ: </a:t>
            </a:r>
            <a:r>
              <a:rPr lang="ru-RU" b="1" i="1" u="sng" dirty="0">
                <a:solidFill>
                  <a:srgbClr val="C00000"/>
                </a:solidFill>
              </a:rPr>
              <a:t>ХРОНИЧЕСКАЯ БОЛЕЗНЬ ПОЧЕК</a:t>
            </a:r>
            <a:r>
              <a:rPr lang="ru-RU" b="1" i="1" dirty="0">
                <a:solidFill>
                  <a:srgbClr val="C00000"/>
                </a:solidFill>
              </a:rPr>
              <a:t> </a:t>
            </a:r>
            <a:r>
              <a:rPr lang="ru-RU" b="1" i="1" u="sng" dirty="0">
                <a:solidFill>
                  <a:srgbClr val="C00000"/>
                </a:solidFill>
              </a:rPr>
              <a:t>(ХБП)</a:t>
            </a:r>
            <a:r>
              <a:rPr lang="ru-RU" b="1" i="1" u="sng" dirty="0">
                <a:solidFill>
                  <a:srgbClr val="FF0000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87762377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476672"/>
            <a:ext cx="8229600" cy="1143000"/>
          </a:xfrm>
        </p:spPr>
        <p:txBody>
          <a:bodyPr/>
          <a:lstStyle/>
          <a:p>
            <a:r>
              <a:rPr lang="ru-RU" dirty="0" smtClean="0"/>
              <a:t>       Актуальность </a:t>
            </a:r>
            <a:r>
              <a:rPr lang="ru-RU" dirty="0"/>
              <a:t>проблемы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ru-RU" dirty="0"/>
              <a:t>	</a:t>
            </a:r>
            <a:r>
              <a:rPr lang="ru-RU" sz="2700" dirty="0"/>
              <a:t> Термин «хроническая болезнь почек» (ХБП) впервые был предложен в 2002 г. группой экспертов Национального почечного фонда США как </a:t>
            </a:r>
            <a:r>
              <a:rPr lang="ru-RU" sz="2700" dirty="0" err="1"/>
              <a:t>наднозологическое</a:t>
            </a:r>
            <a:r>
              <a:rPr lang="ru-RU" sz="2700" dirty="0"/>
              <a:t> понятие, обозначающее любое поражение почек, независимо от его характера и природы.</a:t>
            </a:r>
          </a:p>
          <a:p>
            <a:r>
              <a:rPr lang="ru-RU" sz="2700" dirty="0"/>
              <a:t>	По данным популяционных исследований распространенность ХБП в мире сопоставима с такими социально значимыми заболеваниями, как гипертоническая болезнь, сахарный диабет, ожирение и метаболический синдром. </a:t>
            </a:r>
          </a:p>
          <a:p>
            <a:r>
              <a:rPr lang="ru-RU" sz="2700" dirty="0"/>
              <a:t>	Признаки повреждения почек и/или снижение скорости клубочковой фильтрации выявляют у каждого десятого представителя общей популяции. </a:t>
            </a:r>
          </a:p>
          <a:p>
            <a:r>
              <a:rPr lang="ru-RU" sz="2700" dirty="0"/>
              <a:t>	Результаты российских эпидемиологических исследований показали, что проблема ХБП для нашей страны является не менее острой. </a:t>
            </a:r>
          </a:p>
          <a:p>
            <a:r>
              <a:rPr lang="ru-RU" sz="2700" dirty="0"/>
              <a:t>    Так, снижение функции почек у лиц трудоспособного возраста   </a:t>
            </a:r>
          </a:p>
          <a:p>
            <a:r>
              <a:rPr lang="ru-RU" sz="2700" dirty="0"/>
              <a:t>    наблюдается в 16% случаев, а у лиц в возрасте старше 60 лет – уже в 36%. </a:t>
            </a:r>
          </a:p>
          <a:p>
            <a:endParaRPr lang="ru-RU" sz="2700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0559528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504" y="764704"/>
            <a:ext cx="10297144" cy="1143000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  Скорость клубочковой фильтрации.</a:t>
            </a:r>
            <a:br>
              <a:rPr lang="ru-RU" dirty="0" smtClean="0"/>
            </a:br>
            <a:endParaRPr lang="ru-RU" sz="36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1520" y="1700808"/>
            <a:ext cx="8435280" cy="5157192"/>
          </a:xfrm>
        </p:spPr>
        <p:txBody>
          <a:bodyPr>
            <a:normAutofit fontScale="70000" lnSpcReduction="20000"/>
          </a:bodyPr>
          <a:lstStyle/>
          <a:p>
            <a:r>
              <a:rPr lang="ru-RU" sz="2800" b="1" dirty="0" smtClean="0">
                <a:solidFill>
                  <a:srgbClr val="C00000"/>
                </a:solidFill>
              </a:rPr>
              <a:t>СКФ</a:t>
            </a:r>
            <a:r>
              <a:rPr lang="ru-RU" sz="2800" dirty="0" smtClean="0"/>
              <a:t> - это  </a:t>
            </a:r>
            <a:r>
              <a:rPr lang="ru-RU" sz="2800" dirty="0"/>
              <a:t>объём первичной мочи образующейся в почках за одну минуту.</a:t>
            </a:r>
            <a:endParaRPr lang="ru-RU" sz="2800" dirty="0" smtClean="0"/>
          </a:p>
          <a:p>
            <a:endParaRPr lang="ru-RU" sz="2800" b="1" dirty="0">
              <a:solidFill>
                <a:srgbClr val="C00000"/>
              </a:solidFill>
            </a:endParaRPr>
          </a:p>
          <a:p>
            <a:r>
              <a:rPr lang="ru-RU" sz="2800" b="1" dirty="0" smtClean="0">
                <a:solidFill>
                  <a:srgbClr val="C00000"/>
                </a:solidFill>
              </a:rPr>
              <a:t>Формула </a:t>
            </a:r>
            <a:r>
              <a:rPr lang="ru-RU" sz="2800" b="1" dirty="0">
                <a:solidFill>
                  <a:srgbClr val="C00000"/>
                </a:solidFill>
              </a:rPr>
              <a:t>Кокрофта-Голта (1976 г</a:t>
            </a:r>
            <a:r>
              <a:rPr lang="ru-RU" sz="2800" b="1" dirty="0" smtClean="0">
                <a:solidFill>
                  <a:srgbClr val="C00000"/>
                </a:solidFill>
              </a:rPr>
              <a:t>)</a:t>
            </a:r>
            <a:endParaRPr lang="ru-RU" sz="2800" b="1" dirty="0">
              <a:solidFill>
                <a:srgbClr val="C00000"/>
              </a:solidFill>
            </a:endParaRPr>
          </a:p>
          <a:p>
            <a:pPr marL="0" indent="0">
              <a:buNone/>
            </a:pPr>
            <a:r>
              <a:rPr lang="ru-RU" sz="2800" dirty="0"/>
              <a:t> - проста</a:t>
            </a:r>
          </a:p>
          <a:p>
            <a:pPr marL="0" indent="0">
              <a:buNone/>
            </a:pPr>
            <a:r>
              <a:rPr lang="ru-RU" sz="2800" dirty="0" smtClean="0"/>
              <a:t>-требует </a:t>
            </a:r>
            <a:r>
              <a:rPr lang="ru-RU" sz="2800" dirty="0"/>
              <a:t>стандартизации</a:t>
            </a:r>
          </a:p>
          <a:p>
            <a:r>
              <a:rPr lang="ru-RU" sz="2800" b="1" dirty="0" smtClean="0">
                <a:solidFill>
                  <a:srgbClr val="C00000"/>
                </a:solidFill>
              </a:rPr>
              <a:t>Формула </a:t>
            </a:r>
            <a:r>
              <a:rPr lang="ru-RU" sz="2800" b="1" dirty="0">
                <a:solidFill>
                  <a:srgbClr val="C00000"/>
                </a:solidFill>
              </a:rPr>
              <a:t>MDRD (1999 г)</a:t>
            </a:r>
          </a:p>
          <a:p>
            <a:pPr marL="0" indent="0">
              <a:buNone/>
            </a:pPr>
            <a:r>
              <a:rPr lang="ru-RU" sz="2800" dirty="0"/>
              <a:t>- не требует стандартизации,   антропометрических показателей </a:t>
            </a:r>
          </a:p>
          <a:p>
            <a:pPr marL="0" indent="0">
              <a:buNone/>
            </a:pPr>
            <a:r>
              <a:rPr lang="ru-RU" sz="2800" dirty="0"/>
              <a:t>- при СКФ выше 60 мл/мин/1,73 м²  заниженные результаты </a:t>
            </a:r>
          </a:p>
          <a:p>
            <a:pPr marL="0" indent="0">
              <a:buNone/>
            </a:pPr>
            <a:r>
              <a:rPr lang="ru-RU" sz="2800" dirty="0" smtClean="0"/>
              <a:t>-некорректны </a:t>
            </a:r>
            <a:r>
              <a:rPr lang="ru-RU" sz="2800" dirty="0"/>
              <a:t>у монголоидной расы </a:t>
            </a:r>
          </a:p>
          <a:p>
            <a:r>
              <a:rPr lang="ru-RU" sz="2800" b="1" dirty="0" smtClean="0">
                <a:solidFill>
                  <a:srgbClr val="C00000"/>
                </a:solidFill>
              </a:rPr>
              <a:t>Уравнения   </a:t>
            </a:r>
            <a:r>
              <a:rPr lang="ru-RU" sz="2800" b="1" dirty="0">
                <a:solidFill>
                  <a:srgbClr val="C00000"/>
                </a:solidFill>
              </a:rPr>
              <a:t>CKD-EPI  (2011 г)</a:t>
            </a:r>
          </a:p>
          <a:p>
            <a:pPr marL="0" indent="0">
              <a:buNone/>
            </a:pPr>
            <a:r>
              <a:rPr lang="ru-RU" sz="2800" dirty="0"/>
              <a:t> - наиболее универсальный и точный метод</a:t>
            </a:r>
          </a:p>
          <a:p>
            <a:pPr marL="0" indent="0">
              <a:buNone/>
            </a:pPr>
            <a:r>
              <a:rPr lang="ru-RU" sz="2800" dirty="0"/>
              <a:t>-  на любой стадии ХБП у всех рас</a:t>
            </a:r>
          </a:p>
          <a:p>
            <a:pPr marL="0" indent="0">
              <a:buNone/>
            </a:pPr>
            <a:r>
              <a:rPr lang="ru-RU" sz="2800" dirty="0"/>
              <a:t>- выбор в зависимости от расы, пола, уровня креатинина</a:t>
            </a:r>
          </a:p>
          <a:p>
            <a:pPr marL="0" indent="0">
              <a:buNone/>
            </a:pPr>
            <a:r>
              <a:rPr lang="ru-RU" sz="2800" dirty="0"/>
              <a:t>- не требует стандартизации</a:t>
            </a:r>
          </a:p>
          <a:p>
            <a:pPr marL="0" indent="0">
              <a:buNone/>
            </a:pPr>
            <a:r>
              <a:rPr lang="ru-RU" sz="2800" dirty="0"/>
              <a:t>- компьютерные программы, номограммы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0696969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Объект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 </a:t>
            </a:r>
          </a:p>
        </p:txBody>
      </p:sp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1844808" cy="6842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2447549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980728"/>
            <a:ext cx="10451504" cy="1143000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Додиализный период. </a:t>
            </a:r>
            <a:br>
              <a:rPr lang="ru-RU" dirty="0" smtClean="0"/>
            </a:br>
            <a:r>
              <a:rPr lang="ru-RU" dirty="0" smtClean="0"/>
              <a:t>Лечебное питание.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2204864"/>
            <a:ext cx="8229600" cy="4389120"/>
          </a:xfrm>
        </p:spPr>
        <p:txBody>
          <a:bodyPr/>
          <a:lstStyle/>
          <a:p>
            <a:r>
              <a:rPr lang="ru-RU" dirty="0" smtClean="0"/>
              <a:t>В додиализном периоде основными правилами питания являются:</a:t>
            </a:r>
          </a:p>
          <a:p>
            <a:r>
              <a:rPr lang="ru-RU" dirty="0" smtClean="0"/>
              <a:t>1) ограниченное количество белка;</a:t>
            </a:r>
          </a:p>
          <a:p>
            <a:r>
              <a:rPr lang="ru-RU" dirty="0" smtClean="0"/>
              <a:t>2) меньше фосфора ;</a:t>
            </a:r>
          </a:p>
          <a:p>
            <a:r>
              <a:rPr lang="ru-RU" dirty="0" smtClean="0"/>
              <a:t>3) ограниченное количество калия;</a:t>
            </a:r>
          </a:p>
          <a:p>
            <a:r>
              <a:rPr lang="ru-RU" dirty="0" smtClean="0"/>
              <a:t>4) меньше натрия(соли);</a:t>
            </a:r>
          </a:p>
          <a:p>
            <a:r>
              <a:rPr lang="ru-RU" dirty="0" smtClean="0"/>
              <a:t>5) строго определенное количество воды;</a:t>
            </a:r>
          </a:p>
          <a:p>
            <a:r>
              <a:rPr lang="ru-RU" dirty="0" smtClean="0"/>
              <a:t>6) достаточно энергии</a:t>
            </a:r>
          </a:p>
        </p:txBody>
      </p:sp>
    </p:spTree>
    <p:extLst>
      <p:ext uri="{BB962C8B-B14F-4D97-AF65-F5344CB8AC3E}">
        <p14:creationId xmlns:p14="http://schemas.microsoft.com/office/powerpoint/2010/main" val="49071474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908720"/>
            <a:ext cx="9577064" cy="1143000"/>
          </a:xfrm>
        </p:spPr>
        <p:txBody>
          <a:bodyPr>
            <a:noAutofit/>
          </a:bodyPr>
          <a:lstStyle/>
          <a:p>
            <a:r>
              <a:rPr lang="ru-RU" sz="3600" dirty="0" smtClean="0"/>
              <a:t>Общие принципы построения диеты для больных  с ХПН на додиализный стадии. </a:t>
            </a:r>
            <a:endParaRPr lang="ru-RU" sz="36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2132856"/>
            <a:ext cx="8229600" cy="4389120"/>
          </a:xfrm>
        </p:spPr>
        <p:txBody>
          <a:bodyPr/>
          <a:lstStyle/>
          <a:p>
            <a:r>
              <a:rPr lang="ru-RU" dirty="0" smtClean="0"/>
              <a:t>1) адекватное степени почечной недостаточности ограничение потребления белка с пищей;</a:t>
            </a:r>
          </a:p>
          <a:p>
            <a:r>
              <a:rPr lang="ru-RU" dirty="0" smtClean="0"/>
              <a:t>2) достаточная калорийность, соответствующая энергозатратам;</a:t>
            </a:r>
          </a:p>
          <a:p>
            <a:r>
              <a:rPr lang="ru-RU" dirty="0" smtClean="0"/>
              <a:t>3) ограничение/исключение поваренной соли;</a:t>
            </a:r>
          </a:p>
          <a:p>
            <a:r>
              <a:rPr lang="ru-RU" dirty="0" smtClean="0"/>
              <a:t>4)сбалансированность по содержанию микроэлементов(калий, фосфор, кальций) и витаминов(С, группы В) составление индивидуальных меню с использованием таблиц продуктов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299674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       Цель </a:t>
            </a:r>
            <a:r>
              <a:rPr lang="ru-RU" dirty="0"/>
              <a:t>диеты при ХПН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3200" dirty="0"/>
              <a:t>Замедлить прогрессирование почечной недостаточности, улучшение функции </a:t>
            </a:r>
            <a:r>
              <a:rPr lang="ru-RU" sz="3200" dirty="0" err="1"/>
              <a:t>резидуальных</a:t>
            </a:r>
            <a:r>
              <a:rPr lang="ru-RU" sz="3200" dirty="0"/>
              <a:t> нефронов, облегчение признаков уремической интоксикации, отдаление сроков применения гемодиализа.</a:t>
            </a:r>
          </a:p>
          <a:p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216935079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Основные принципы ограничения белка при ХПН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ru-RU" dirty="0" smtClean="0"/>
              <a:t>1) контролируемое уменьшение потребления белка, адекватное степени почечной недостаточности-до 0,3-0,7 г/кг веса в сутки( в среднем до 40 грамм в сутки, но не менее 20 граммов в сутки)</a:t>
            </a:r>
          </a:p>
          <a:p>
            <a:r>
              <a:rPr lang="ru-RU" dirty="0" smtClean="0"/>
              <a:t>2) адекватное и контролируемое потребление энергии -  не менее 35-40 ккал/кг веса в сутки;</a:t>
            </a:r>
          </a:p>
          <a:p>
            <a:r>
              <a:rPr lang="ru-RU" dirty="0" smtClean="0"/>
              <a:t>3)уменьшение потребления фосфора с пищей не более 800 мг в сутки ;</a:t>
            </a:r>
          </a:p>
          <a:p>
            <a:r>
              <a:rPr lang="ru-RU" dirty="0" smtClean="0"/>
              <a:t>4)применение кетоаналогов незаменимых аминокислот (кетостерил) - 1 таблетка на 5 кг веса в сутки.</a:t>
            </a:r>
          </a:p>
        </p:txBody>
      </p:sp>
    </p:spTree>
    <p:extLst>
      <p:ext uri="{BB962C8B-B14F-4D97-AF65-F5344CB8AC3E}">
        <p14:creationId xmlns:p14="http://schemas.microsoft.com/office/powerpoint/2010/main" val="161148174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764704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Как достичь успеха в соблюдении диеты при ХБП?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1) желание;</a:t>
            </a:r>
          </a:p>
          <a:p>
            <a:r>
              <a:rPr lang="ru-RU" dirty="0" smtClean="0"/>
              <a:t>2)кухонные весы;</a:t>
            </a:r>
          </a:p>
          <a:p>
            <a:r>
              <a:rPr lang="ru-RU" dirty="0" smtClean="0"/>
              <a:t>3)таблицы содержания белка, жиров, углеводов, микроэлементов, калорий в различных продуктах;</a:t>
            </a:r>
          </a:p>
          <a:p>
            <a:r>
              <a:rPr lang="ru-RU" dirty="0" smtClean="0"/>
              <a:t>4) ведение пищевого дневника.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1375143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404664"/>
            <a:ext cx="9145016" cy="1143000"/>
          </a:xfrm>
        </p:spPr>
        <p:txBody>
          <a:bodyPr>
            <a:normAutofit fontScale="90000"/>
          </a:bodyPr>
          <a:lstStyle/>
          <a:p>
            <a:r>
              <a:rPr lang="ru-RU" sz="4400" dirty="0"/>
              <a:t>Питание в додиализном периоде Х</a:t>
            </a:r>
            <a:r>
              <a:rPr lang="ru-RU" dirty="0"/>
              <a:t>ПН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935480"/>
            <a:ext cx="8229600" cy="4661872"/>
          </a:xfrm>
        </p:spPr>
        <p:txBody>
          <a:bodyPr/>
          <a:lstStyle/>
          <a:p>
            <a:r>
              <a:rPr lang="ru-RU" sz="3200" dirty="0"/>
              <a:t>Ограничение белка (патогенетический момент) и фосфатов в пищевом рационе даже при незначительной ХПН.</a:t>
            </a:r>
          </a:p>
          <a:p>
            <a:r>
              <a:rPr lang="ru-RU" sz="3200" dirty="0"/>
              <a:t>Обеспечение энергетической ценности за счет жиров и углеводов.</a:t>
            </a:r>
          </a:p>
          <a:p>
            <a:r>
              <a:rPr lang="ru-RU" sz="3200" dirty="0"/>
              <a:t>Ограничение калия и натрия.</a:t>
            </a:r>
          </a:p>
          <a:p>
            <a:r>
              <a:rPr lang="ru-RU" sz="3200" dirty="0"/>
              <a:t>Потребление достаточного количества жидкости под контролем диуреза.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4681946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476672"/>
            <a:ext cx="8229600" cy="1143000"/>
          </a:xfrm>
        </p:spPr>
        <p:txBody>
          <a:bodyPr>
            <a:normAutofit/>
          </a:bodyPr>
          <a:lstStyle/>
          <a:p>
            <a:r>
              <a:rPr lang="ru-RU" dirty="0"/>
              <a:t>БЕЛКИ.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1556792"/>
            <a:ext cx="8229600" cy="5112568"/>
          </a:xfrm>
        </p:spPr>
        <p:txBody>
          <a:bodyPr>
            <a:normAutofit fontScale="77500" lnSpcReduction="20000"/>
          </a:bodyPr>
          <a:lstStyle/>
          <a:p>
            <a:r>
              <a:rPr lang="ru-RU" dirty="0"/>
              <a:t>Белки- важнейший строительный материал для всех тканей организма, носителей иммунной защиты, ферменты и многое другое.</a:t>
            </a:r>
          </a:p>
          <a:p>
            <a:r>
              <a:rPr lang="ru-RU" dirty="0"/>
              <a:t>Задержка продуктов обмена белков при снижении почечной функции-это источник уремического синдрома.</a:t>
            </a:r>
          </a:p>
          <a:p>
            <a:r>
              <a:rPr lang="ru-RU" dirty="0"/>
              <a:t>Конечным продуктом обмена белков- уже почти нетоксичным-является мочевина. Но выведение многих  промежуточных продуктов-часто-токсичных-важнейшая задача почек, а затем и диализа.</a:t>
            </a:r>
          </a:p>
          <a:p>
            <a:r>
              <a:rPr lang="ru-RU" dirty="0"/>
              <a:t>Белки человеческого организма состоят из 20 различных </a:t>
            </a:r>
            <a:r>
              <a:rPr lang="ru-RU" dirty="0" smtClean="0"/>
              <a:t>аминокислот, часть </a:t>
            </a:r>
            <a:r>
              <a:rPr lang="ru-RU" dirty="0"/>
              <a:t>из которых (восемь) организм сам синтезировать не способен и должен получать с пищей. Остальные аминокислоты можно получать из других аминокислот.</a:t>
            </a:r>
          </a:p>
          <a:p>
            <a:r>
              <a:rPr lang="ru-RU" dirty="0"/>
              <a:t>Половину белка в МБД можно заменить на специально созданные </a:t>
            </a:r>
            <a:r>
              <a:rPr lang="ru-RU" dirty="0" smtClean="0"/>
              <a:t>препараты, которые </a:t>
            </a:r>
            <a:r>
              <a:rPr lang="ru-RU" dirty="0"/>
              <a:t>имеют оптимальный аминокислотный состав</a:t>
            </a:r>
            <a:r>
              <a:rPr lang="ru-RU" dirty="0" smtClean="0"/>
              <a:t>.</a:t>
            </a:r>
          </a:p>
          <a:p>
            <a:pPr marL="0" indent="0">
              <a:buNone/>
            </a:pPr>
            <a:r>
              <a:rPr lang="ru-RU" i="1" dirty="0" smtClean="0"/>
              <a:t>    КЕТОСТЕРИЛ,СОЕВЫЙ </a:t>
            </a:r>
            <a:r>
              <a:rPr lang="ru-RU" i="1" dirty="0"/>
              <a:t>ИЗОЛЯТ </a:t>
            </a:r>
            <a:r>
              <a:rPr lang="ru-RU" dirty="0" smtClean="0"/>
              <a:t>Супро-760.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4692801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Малобелковые </a:t>
            </a:r>
            <a:r>
              <a:rPr lang="ru-RU" dirty="0" smtClean="0"/>
              <a:t>диеты.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935480"/>
            <a:ext cx="8229600" cy="4661872"/>
          </a:xfrm>
        </p:spPr>
        <p:txBody>
          <a:bodyPr>
            <a:normAutofit lnSpcReduction="10000"/>
          </a:bodyPr>
          <a:lstStyle/>
          <a:p>
            <a:r>
              <a:rPr lang="ru-RU" dirty="0"/>
              <a:t>Предложены S. Giovanetti и  Q. Maggiore в 1964 году. </a:t>
            </a:r>
          </a:p>
          <a:p>
            <a:r>
              <a:rPr lang="ru-RU" dirty="0"/>
              <a:t>принцип заключается в снижении суточного введения белков до 22—25 г (0,3 г на кг массы тела), причем 50 % этой дозы обеспечивается белком высокой биологической ценности, который представлен, в основном, в продуктах животного происхождения: мясе, яйцах, молочных продуктах, рыбе и морепродуктах, птице и практически отсутствует в растительных продуктах, за исключением сои. Калорийность такой диеты должна составлять не менее 2500 ккал/</a:t>
            </a:r>
            <a:r>
              <a:rPr lang="ru-RU" dirty="0" err="1"/>
              <a:t>сут</a:t>
            </a:r>
            <a:r>
              <a:rPr lang="ru-RU" dirty="0"/>
              <a:t>. 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5388294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5008" y="1916832"/>
            <a:ext cx="8928992" cy="1143000"/>
          </a:xfrm>
        </p:spPr>
        <p:txBody>
          <a:bodyPr>
            <a:noAutofit/>
          </a:bodyPr>
          <a:lstStyle/>
          <a:p>
            <a:r>
              <a:rPr lang="ru-RU" sz="3500" dirty="0" smtClean="0"/>
              <a:t>               Примерный </a:t>
            </a:r>
            <a:r>
              <a:rPr lang="ru-RU" sz="3500" dirty="0"/>
              <a:t>подсчет содержания </a:t>
            </a:r>
            <a:r>
              <a:rPr lang="ru-RU" sz="3500" dirty="0" smtClean="0"/>
              <a:t/>
            </a:r>
            <a:br>
              <a:rPr lang="ru-RU" sz="3500" dirty="0" smtClean="0"/>
            </a:br>
            <a:r>
              <a:rPr lang="ru-RU" sz="3500" dirty="0" smtClean="0"/>
              <a:t>                            в продуктах  белка</a:t>
            </a:r>
            <a:r>
              <a:rPr lang="ru-RU" sz="3500" dirty="0"/>
              <a:t/>
            </a:r>
            <a:br>
              <a:rPr lang="ru-RU" sz="3500" dirty="0"/>
            </a:br>
            <a:r>
              <a:rPr lang="ru-RU" sz="3500" dirty="0" smtClean="0"/>
              <a:t>            приблизительно </a:t>
            </a:r>
            <a:r>
              <a:rPr lang="ru-RU" sz="3500" dirty="0"/>
              <a:t>6 г белка высокой </a:t>
            </a:r>
            <a:r>
              <a:rPr lang="ru-RU" sz="3500" dirty="0" smtClean="0"/>
              <a:t/>
            </a:r>
            <a:br>
              <a:rPr lang="ru-RU" sz="3500" dirty="0" smtClean="0"/>
            </a:br>
            <a:r>
              <a:rPr lang="ru-RU" sz="3500" dirty="0"/>
              <a:t> </a:t>
            </a:r>
            <a:r>
              <a:rPr lang="ru-RU" sz="3500" dirty="0" smtClean="0"/>
              <a:t>                   биологической ценности</a:t>
            </a:r>
            <a:r>
              <a:rPr lang="ru-RU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ru-RU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2564904"/>
            <a:ext cx="8229600" cy="4104456"/>
          </a:xfrm>
        </p:spPr>
        <p:txBody>
          <a:bodyPr>
            <a:normAutofit lnSpcReduction="10000"/>
          </a:bodyPr>
          <a:lstStyle/>
          <a:p>
            <a:r>
              <a:rPr lang="ru-RU" b="1" dirty="0"/>
              <a:t>25 г мяса, птицы;</a:t>
            </a:r>
          </a:p>
          <a:p>
            <a:r>
              <a:rPr lang="ru-RU" b="1" dirty="0"/>
              <a:t>30 г рыбы;</a:t>
            </a:r>
          </a:p>
          <a:p>
            <a:r>
              <a:rPr lang="ru-RU" b="1" dirty="0"/>
              <a:t>25 г морепродуктов;</a:t>
            </a:r>
          </a:p>
          <a:p>
            <a:r>
              <a:rPr lang="ru-RU" b="1" dirty="0"/>
              <a:t>1 яйцо;</a:t>
            </a:r>
          </a:p>
          <a:p>
            <a:r>
              <a:rPr lang="ru-RU" b="1" dirty="0"/>
              <a:t>25 г твердых сортов сыра;</a:t>
            </a:r>
          </a:p>
          <a:p>
            <a:r>
              <a:rPr lang="ru-RU" b="1" dirty="0"/>
              <a:t>180 г молока;</a:t>
            </a:r>
          </a:p>
          <a:p>
            <a:r>
              <a:rPr lang="ru-RU" b="1" dirty="0"/>
              <a:t>150 мл йогурта;</a:t>
            </a:r>
          </a:p>
          <a:p>
            <a:r>
              <a:rPr lang="ru-RU" b="1" dirty="0"/>
              <a:t>60 г мороженого;</a:t>
            </a:r>
          </a:p>
          <a:p>
            <a:r>
              <a:rPr lang="ru-RU" b="1" dirty="0"/>
              <a:t>60 мл сметаны.</a:t>
            </a:r>
          </a:p>
          <a:p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140947555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612576" y="2060848"/>
            <a:ext cx="8892480" cy="1296144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900" dirty="0" smtClean="0"/>
              <a:t>             </a:t>
            </a:r>
            <a:r>
              <a:rPr lang="ru-RU" sz="3800" dirty="0" smtClean="0"/>
              <a:t>Примерный </a:t>
            </a:r>
            <a:r>
              <a:rPr lang="ru-RU" sz="3800" dirty="0"/>
              <a:t>подсчет </a:t>
            </a:r>
            <a:r>
              <a:rPr lang="ru-RU" sz="3800" dirty="0" smtClean="0"/>
              <a:t>содержания </a:t>
            </a:r>
            <a:br>
              <a:rPr lang="ru-RU" sz="3800" dirty="0" smtClean="0"/>
            </a:br>
            <a:r>
              <a:rPr lang="ru-RU" sz="3800" dirty="0"/>
              <a:t> </a:t>
            </a:r>
            <a:r>
              <a:rPr lang="ru-RU" sz="3800" dirty="0" smtClean="0"/>
              <a:t>       в </a:t>
            </a:r>
            <a:r>
              <a:rPr lang="ru-RU" sz="3800" dirty="0"/>
              <a:t>продуктах белка</a:t>
            </a:r>
            <a:br>
              <a:rPr lang="ru-RU" sz="3800" dirty="0"/>
            </a:br>
            <a:r>
              <a:rPr lang="ru-RU" sz="3800" dirty="0" smtClean="0"/>
              <a:t>         приблизительно </a:t>
            </a:r>
            <a:r>
              <a:rPr lang="ru-RU" sz="3800" dirty="0"/>
              <a:t>2 г белка </a:t>
            </a:r>
            <a:r>
              <a:rPr lang="ru-RU" sz="3800" dirty="0" smtClean="0"/>
              <a:t>низкой          биологической  </a:t>
            </a:r>
            <a:r>
              <a:rPr lang="ru-RU" sz="3800" dirty="0"/>
              <a:t>ценности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2636912"/>
            <a:ext cx="8229600" cy="4221088"/>
          </a:xfrm>
        </p:spPr>
        <p:txBody>
          <a:bodyPr/>
          <a:lstStyle/>
          <a:p>
            <a:r>
              <a:rPr lang="ru-RU" sz="3200" dirty="0"/>
              <a:t>30 г хлеба;</a:t>
            </a:r>
          </a:p>
          <a:p>
            <a:r>
              <a:rPr lang="ru-RU" sz="3200" dirty="0"/>
              <a:t>150 г овсяной каши;</a:t>
            </a:r>
          </a:p>
          <a:p>
            <a:r>
              <a:rPr lang="ru-RU" sz="3200" dirty="0"/>
              <a:t>30 г бисквита; </a:t>
            </a:r>
          </a:p>
          <a:p>
            <a:r>
              <a:rPr lang="ru-RU" sz="3200" dirty="0"/>
              <a:t>120 г картофеля;</a:t>
            </a:r>
          </a:p>
          <a:p>
            <a:r>
              <a:rPr lang="ru-RU" sz="3200" dirty="0"/>
              <a:t>60 г макаронных изделий;</a:t>
            </a:r>
          </a:p>
          <a:p>
            <a:r>
              <a:rPr lang="ru-RU" sz="3200" dirty="0"/>
              <a:t>100 г риса.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3225576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Кетостерил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r>
              <a:rPr lang="ru-RU" dirty="0"/>
              <a:t>В препарат кетостерил включены не только аминокислоты, но и кетокислоты - это аналоги аминокислот, которые не содержат азот, а превращаются в организме в необходимые аминокислоты, захватывая азот-именно то вещество, которое замедленно выводится при почечной недостаточности. Этим препарат способствует снижению уровня мочевины.</a:t>
            </a:r>
          </a:p>
        </p:txBody>
      </p:sp>
    </p:spTree>
    <p:extLst>
      <p:ext uri="{BB962C8B-B14F-4D97-AF65-F5344CB8AC3E}">
        <p14:creationId xmlns:p14="http://schemas.microsoft.com/office/powerpoint/2010/main" val="337430906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80963" y="0"/>
            <a:ext cx="8229600" cy="7429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r>
              <a:rPr lang="en-GB" altLang="ru-RU" sz="3200" dirty="0" err="1"/>
              <a:t>Ke</a:t>
            </a:r>
            <a:r>
              <a:rPr lang="ru-RU" altLang="ru-RU" sz="3200" dirty="0" err="1"/>
              <a:t>тостерил</a:t>
            </a:r>
            <a:r>
              <a:rPr lang="ru-RU" altLang="ru-RU" sz="3200" dirty="0"/>
              <a:t>   и катаболизм белка </a:t>
            </a:r>
            <a:endParaRPr lang="en-GB" altLang="ru-RU" sz="3200" dirty="0"/>
          </a:p>
        </p:txBody>
      </p:sp>
      <p:graphicFrame>
        <p:nvGraphicFramePr>
          <p:cNvPr id="57347" name="Object 2"/>
          <p:cNvGraphicFramePr>
            <a:graphicFrameLocks/>
          </p:cNvGraphicFramePr>
          <p:nvPr/>
        </p:nvGraphicFramePr>
        <p:xfrm>
          <a:off x="3290888" y="4479925"/>
          <a:ext cx="1257300" cy="736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6" name="Document" r:id="rId4" imgW="1256706" imgH="736908" progId="Word.Document.8">
                  <p:embed/>
                </p:oleObj>
              </mc:Choice>
              <mc:Fallback>
                <p:oleObj name="Document" r:id="rId4" imgW="1256706" imgH="736908" progId="Word.Document.8">
                  <p:embed/>
                  <p:pic>
                    <p:nvPicPr>
                      <p:cNvPr id="0" name=""/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90888" y="4479925"/>
                        <a:ext cx="1257300" cy="736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7348" name="Rectangle 4"/>
          <p:cNvSpPr>
            <a:spLocks noChangeArrowheads="1"/>
          </p:cNvSpPr>
          <p:nvPr/>
        </p:nvSpPr>
        <p:spPr bwMode="auto">
          <a:xfrm>
            <a:off x="1479550" y="1835150"/>
            <a:ext cx="5780088" cy="400050"/>
          </a:xfrm>
          <a:prstGeom prst="rect">
            <a:avLst/>
          </a:prstGeom>
          <a:pattFill prst="ltVert">
            <a:fgClr>
              <a:schemeClr val="hlink"/>
            </a:fgClr>
            <a:bgClr>
              <a:srgbClr val="FFFFFF"/>
            </a:bgClr>
          </a:patt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>
            <a:spAutoFit/>
          </a:bodyPr>
          <a:lstStyle>
            <a:lvl1pPr marL="190500" indent="-190500">
              <a:buClr>
                <a:srgbClr val="002060"/>
              </a:buClr>
              <a:buFont typeface="Wingdings" pitchFamily="2" charset="2"/>
              <a:tabLst>
                <a:tab pos="190500" algn="l"/>
              </a:tabLst>
              <a:defRPr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  <a:lvl2pPr marL="742950" indent="-285750">
              <a:spcBef>
                <a:spcPct val="20000"/>
              </a:spcBef>
              <a:buFont typeface="Arial" pitchFamily="34" charset="0"/>
              <a:buChar char="–"/>
              <a:tabLst>
                <a:tab pos="190500" algn="l"/>
              </a:tabLst>
              <a:defRPr sz="280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2pPr>
            <a:lvl3pPr marL="1143000" indent="-228600">
              <a:spcBef>
                <a:spcPct val="20000"/>
              </a:spcBef>
              <a:buFont typeface="Arial" pitchFamily="34" charset="0"/>
              <a:buChar char="•"/>
              <a:tabLst>
                <a:tab pos="190500" algn="l"/>
              </a:tabLst>
              <a:defRPr sz="240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3pPr>
            <a:lvl4pPr marL="1600200" indent="-228600">
              <a:spcBef>
                <a:spcPct val="20000"/>
              </a:spcBef>
              <a:buFont typeface="Arial" pitchFamily="34" charset="0"/>
              <a:buChar char="–"/>
              <a:tabLst>
                <a:tab pos="190500" algn="l"/>
              </a:tabLst>
              <a:defRPr sz="200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4pPr>
            <a:lvl5pPr marL="2057400" indent="-228600">
              <a:spcBef>
                <a:spcPct val="20000"/>
              </a:spcBef>
              <a:buFont typeface="Arial" pitchFamily="34" charset="0"/>
              <a:buChar char="»"/>
              <a:tabLst>
                <a:tab pos="190500" algn="l"/>
              </a:tabLst>
              <a:defRPr sz="200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tabLst>
                <a:tab pos="190500" algn="l"/>
              </a:tabLst>
              <a:defRPr sz="200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tabLst>
                <a:tab pos="190500" algn="l"/>
              </a:tabLst>
              <a:defRPr sz="200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tabLst>
                <a:tab pos="190500" algn="l"/>
              </a:tabLst>
              <a:defRPr sz="200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tabLst>
                <a:tab pos="190500" algn="l"/>
              </a:tabLst>
              <a:defRPr sz="200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9pPr>
          </a:lstStyle>
          <a:p>
            <a:pPr eaLnBrk="1" hangingPunct="1">
              <a:buClr>
                <a:schemeClr val="tx1"/>
              </a:buClr>
            </a:pPr>
            <a:r>
              <a:rPr lang="ru-RU" altLang="ru-RU">
                <a:solidFill>
                  <a:schemeClr val="hlink"/>
                </a:solidFill>
                <a:latin typeface="Arial" pitchFamily="34" charset="0"/>
              </a:rPr>
              <a:t>ЭНДО</a:t>
            </a:r>
            <a:r>
              <a:rPr lang="en-GB" altLang="ru-RU">
                <a:solidFill>
                  <a:schemeClr val="hlink"/>
                </a:solidFill>
                <a:latin typeface="Arial" pitchFamily="34" charset="0"/>
              </a:rPr>
              <a:t>/</a:t>
            </a:r>
            <a:r>
              <a:rPr lang="ru-RU" altLang="ru-RU">
                <a:solidFill>
                  <a:schemeClr val="hlink"/>
                </a:solidFill>
                <a:latin typeface="Arial" pitchFamily="34" charset="0"/>
              </a:rPr>
              <a:t>ЭКЗОГЕННЫЙ КАТАБОЛИЗМ БЕЛКА</a:t>
            </a:r>
            <a:endParaRPr lang="en-GB" altLang="ru-RU">
              <a:solidFill>
                <a:schemeClr val="hlink"/>
              </a:solidFill>
              <a:latin typeface="Arial" pitchFamily="34" charset="0"/>
            </a:endParaRPr>
          </a:p>
        </p:txBody>
      </p:sp>
      <p:sp>
        <p:nvSpPr>
          <p:cNvPr id="57349" name="Freeform 5"/>
          <p:cNvSpPr>
            <a:spLocks/>
          </p:cNvSpPr>
          <p:nvPr/>
        </p:nvSpPr>
        <p:spPr bwMode="auto">
          <a:xfrm>
            <a:off x="517525" y="1649413"/>
            <a:ext cx="949325" cy="2333625"/>
          </a:xfrm>
          <a:custGeom>
            <a:avLst/>
            <a:gdLst>
              <a:gd name="T0" fmla="*/ 2147483647 w 598"/>
              <a:gd name="T1" fmla="*/ 2147483647 h 1470"/>
              <a:gd name="T2" fmla="*/ 2147483647 w 598"/>
              <a:gd name="T3" fmla="*/ 2147483647 h 1470"/>
              <a:gd name="T4" fmla="*/ 2147483647 w 598"/>
              <a:gd name="T5" fmla="*/ 2147483647 h 1470"/>
              <a:gd name="T6" fmla="*/ 2147483647 w 598"/>
              <a:gd name="T7" fmla="*/ 2147483647 h 1470"/>
              <a:gd name="T8" fmla="*/ 2147483647 w 598"/>
              <a:gd name="T9" fmla="*/ 2147483647 h 1470"/>
              <a:gd name="T10" fmla="*/ 2147483647 w 598"/>
              <a:gd name="T11" fmla="*/ 2147483647 h 1470"/>
              <a:gd name="T12" fmla="*/ 2147483647 w 598"/>
              <a:gd name="T13" fmla="*/ 2147483647 h 1470"/>
              <a:gd name="T14" fmla="*/ 2147483647 w 598"/>
              <a:gd name="T15" fmla="*/ 2147483647 h 1470"/>
              <a:gd name="T16" fmla="*/ 2147483647 w 598"/>
              <a:gd name="T17" fmla="*/ 2147483647 h 1470"/>
              <a:gd name="T18" fmla="*/ 2147483647 w 598"/>
              <a:gd name="T19" fmla="*/ 2147483647 h 1470"/>
              <a:gd name="T20" fmla="*/ 2147483647 w 598"/>
              <a:gd name="T21" fmla="*/ 2147483647 h 1470"/>
              <a:gd name="T22" fmla="*/ 2147483647 w 598"/>
              <a:gd name="T23" fmla="*/ 2147483647 h 1470"/>
              <a:gd name="T24" fmla="*/ 2147483647 w 598"/>
              <a:gd name="T25" fmla="*/ 2147483647 h 1470"/>
              <a:gd name="T26" fmla="*/ 2147483647 w 598"/>
              <a:gd name="T27" fmla="*/ 2147483647 h 1470"/>
              <a:gd name="T28" fmla="*/ 2147483647 w 598"/>
              <a:gd name="T29" fmla="*/ 2147483647 h 1470"/>
              <a:gd name="T30" fmla="*/ 2147483647 w 598"/>
              <a:gd name="T31" fmla="*/ 2147483647 h 1470"/>
              <a:gd name="T32" fmla="*/ 0 w 598"/>
              <a:gd name="T33" fmla="*/ 2147483647 h 1470"/>
              <a:gd name="T34" fmla="*/ 0 w 598"/>
              <a:gd name="T35" fmla="*/ 2147483647 h 1470"/>
              <a:gd name="T36" fmla="*/ 2147483647 w 598"/>
              <a:gd name="T37" fmla="*/ 2147483647 h 1470"/>
              <a:gd name="T38" fmla="*/ 2147483647 w 598"/>
              <a:gd name="T39" fmla="*/ 2147483647 h 1470"/>
              <a:gd name="T40" fmla="*/ 2147483647 w 598"/>
              <a:gd name="T41" fmla="*/ 2147483647 h 1470"/>
              <a:gd name="T42" fmla="*/ 2147483647 w 598"/>
              <a:gd name="T43" fmla="*/ 2147483647 h 1470"/>
              <a:gd name="T44" fmla="*/ 2147483647 w 598"/>
              <a:gd name="T45" fmla="*/ 2147483647 h 1470"/>
              <a:gd name="T46" fmla="*/ 2147483647 w 598"/>
              <a:gd name="T47" fmla="*/ 2147483647 h 1470"/>
              <a:gd name="T48" fmla="*/ 2147483647 w 598"/>
              <a:gd name="T49" fmla="*/ 2147483647 h 1470"/>
              <a:gd name="T50" fmla="*/ 2147483647 w 598"/>
              <a:gd name="T51" fmla="*/ 2147483647 h 1470"/>
              <a:gd name="T52" fmla="*/ 2147483647 w 598"/>
              <a:gd name="T53" fmla="*/ 2147483647 h 1470"/>
              <a:gd name="T54" fmla="*/ 2147483647 w 598"/>
              <a:gd name="T55" fmla="*/ 0 h 1470"/>
              <a:gd name="T56" fmla="*/ 2147483647 w 598"/>
              <a:gd name="T57" fmla="*/ 2147483647 h 1470"/>
              <a:gd name="T58" fmla="*/ 2147483647 w 598"/>
              <a:gd name="T59" fmla="*/ 2147483647 h 1470"/>
              <a:gd name="T60" fmla="*/ 2147483647 w 598"/>
              <a:gd name="T61" fmla="*/ 2147483647 h 1470"/>
              <a:gd name="T62" fmla="*/ 2147483647 w 598"/>
              <a:gd name="T63" fmla="*/ 2147483647 h 1470"/>
              <a:gd name="T64" fmla="*/ 2147483647 w 598"/>
              <a:gd name="T65" fmla="*/ 2147483647 h 1470"/>
              <a:gd name="T66" fmla="*/ 2147483647 w 598"/>
              <a:gd name="T67" fmla="*/ 2147483647 h 1470"/>
              <a:gd name="T68" fmla="*/ 2147483647 w 598"/>
              <a:gd name="T69" fmla="*/ 2147483647 h 1470"/>
              <a:gd name="T70" fmla="*/ 2147483647 w 598"/>
              <a:gd name="T71" fmla="*/ 2147483647 h 1470"/>
              <a:gd name="T72" fmla="*/ 2147483647 w 598"/>
              <a:gd name="T73" fmla="*/ 2147483647 h 1470"/>
              <a:gd name="T74" fmla="*/ 2147483647 w 598"/>
              <a:gd name="T75" fmla="*/ 2147483647 h 1470"/>
              <a:gd name="T76" fmla="*/ 2147483647 w 598"/>
              <a:gd name="T77" fmla="*/ 2147483647 h 1470"/>
              <a:gd name="T78" fmla="*/ 2147483647 w 598"/>
              <a:gd name="T79" fmla="*/ 2147483647 h 1470"/>
              <a:gd name="T80" fmla="*/ 2147483647 w 598"/>
              <a:gd name="T81" fmla="*/ 2147483647 h 1470"/>
              <a:gd name="T82" fmla="*/ 2147483647 w 598"/>
              <a:gd name="T83" fmla="*/ 2147483647 h 1470"/>
              <a:gd name="T84" fmla="*/ 2147483647 w 598"/>
              <a:gd name="T85" fmla="*/ 2147483647 h 1470"/>
              <a:gd name="T86" fmla="*/ 2147483647 w 598"/>
              <a:gd name="T87" fmla="*/ 2147483647 h 1470"/>
              <a:gd name="T88" fmla="*/ 2147483647 w 598"/>
              <a:gd name="T89" fmla="*/ 2147483647 h 1470"/>
              <a:gd name="T90" fmla="*/ 2147483647 w 598"/>
              <a:gd name="T91" fmla="*/ 2147483647 h 1470"/>
              <a:gd name="T92" fmla="*/ 2147483647 w 598"/>
              <a:gd name="T93" fmla="*/ 2147483647 h 1470"/>
              <a:gd name="T94" fmla="*/ 2147483647 w 598"/>
              <a:gd name="T95" fmla="*/ 2147483647 h 1470"/>
              <a:gd name="T96" fmla="*/ 2147483647 w 598"/>
              <a:gd name="T97" fmla="*/ 2147483647 h 1470"/>
              <a:gd name="T98" fmla="*/ 2147483647 w 598"/>
              <a:gd name="T99" fmla="*/ 2147483647 h 1470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w 598"/>
              <a:gd name="T151" fmla="*/ 0 h 1470"/>
              <a:gd name="T152" fmla="*/ 598 w 598"/>
              <a:gd name="T153" fmla="*/ 1470 h 1470"/>
            </a:gdLst>
            <a:ahLst/>
            <a:cxnLst>
              <a:cxn ang="T100">
                <a:pos x="T0" y="T1"/>
              </a:cxn>
              <a:cxn ang="T101">
                <a:pos x="T2" y="T3"/>
              </a:cxn>
              <a:cxn ang="T102">
                <a:pos x="T4" y="T5"/>
              </a:cxn>
              <a:cxn ang="T103">
                <a:pos x="T6" y="T7"/>
              </a:cxn>
              <a:cxn ang="T104">
                <a:pos x="T8" y="T9"/>
              </a:cxn>
              <a:cxn ang="T105">
                <a:pos x="T10" y="T11"/>
              </a:cxn>
              <a:cxn ang="T106">
                <a:pos x="T12" y="T13"/>
              </a:cxn>
              <a:cxn ang="T107">
                <a:pos x="T14" y="T15"/>
              </a:cxn>
              <a:cxn ang="T108">
                <a:pos x="T16" y="T17"/>
              </a:cxn>
              <a:cxn ang="T109">
                <a:pos x="T18" y="T19"/>
              </a:cxn>
              <a:cxn ang="T110">
                <a:pos x="T20" y="T21"/>
              </a:cxn>
              <a:cxn ang="T111">
                <a:pos x="T22" y="T23"/>
              </a:cxn>
              <a:cxn ang="T112">
                <a:pos x="T24" y="T25"/>
              </a:cxn>
              <a:cxn ang="T113">
                <a:pos x="T26" y="T27"/>
              </a:cxn>
              <a:cxn ang="T114">
                <a:pos x="T28" y="T29"/>
              </a:cxn>
              <a:cxn ang="T115">
                <a:pos x="T30" y="T31"/>
              </a:cxn>
              <a:cxn ang="T116">
                <a:pos x="T32" y="T33"/>
              </a:cxn>
              <a:cxn ang="T117">
                <a:pos x="T34" y="T35"/>
              </a:cxn>
              <a:cxn ang="T118">
                <a:pos x="T36" y="T37"/>
              </a:cxn>
              <a:cxn ang="T119">
                <a:pos x="T38" y="T39"/>
              </a:cxn>
              <a:cxn ang="T120">
                <a:pos x="T40" y="T41"/>
              </a:cxn>
              <a:cxn ang="T121">
                <a:pos x="T42" y="T43"/>
              </a:cxn>
              <a:cxn ang="T122">
                <a:pos x="T44" y="T45"/>
              </a:cxn>
              <a:cxn ang="T123">
                <a:pos x="T46" y="T47"/>
              </a:cxn>
              <a:cxn ang="T124">
                <a:pos x="T48" y="T49"/>
              </a:cxn>
              <a:cxn ang="T125">
                <a:pos x="T50" y="T51"/>
              </a:cxn>
              <a:cxn ang="T126">
                <a:pos x="T52" y="T53"/>
              </a:cxn>
              <a:cxn ang="T127">
                <a:pos x="T54" y="T55"/>
              </a:cxn>
              <a:cxn ang="T128">
                <a:pos x="T56" y="T57"/>
              </a:cxn>
              <a:cxn ang="T129">
                <a:pos x="T58" y="T59"/>
              </a:cxn>
              <a:cxn ang="T130">
                <a:pos x="T60" y="T61"/>
              </a:cxn>
              <a:cxn ang="T131">
                <a:pos x="T62" y="T63"/>
              </a:cxn>
              <a:cxn ang="T132">
                <a:pos x="T64" y="T65"/>
              </a:cxn>
              <a:cxn ang="T133">
                <a:pos x="T66" y="T67"/>
              </a:cxn>
              <a:cxn ang="T134">
                <a:pos x="T68" y="T69"/>
              </a:cxn>
              <a:cxn ang="T135">
                <a:pos x="T70" y="T71"/>
              </a:cxn>
              <a:cxn ang="T136">
                <a:pos x="T72" y="T73"/>
              </a:cxn>
              <a:cxn ang="T137">
                <a:pos x="T74" y="T75"/>
              </a:cxn>
              <a:cxn ang="T138">
                <a:pos x="T76" y="T77"/>
              </a:cxn>
              <a:cxn ang="T139">
                <a:pos x="T78" y="T79"/>
              </a:cxn>
              <a:cxn ang="T140">
                <a:pos x="T80" y="T81"/>
              </a:cxn>
              <a:cxn ang="T141">
                <a:pos x="T82" y="T83"/>
              </a:cxn>
              <a:cxn ang="T142">
                <a:pos x="T84" y="T85"/>
              </a:cxn>
              <a:cxn ang="T143">
                <a:pos x="T86" y="T87"/>
              </a:cxn>
              <a:cxn ang="T144">
                <a:pos x="T88" y="T89"/>
              </a:cxn>
              <a:cxn ang="T145">
                <a:pos x="T90" y="T91"/>
              </a:cxn>
              <a:cxn ang="T146">
                <a:pos x="T92" y="T93"/>
              </a:cxn>
              <a:cxn ang="T147">
                <a:pos x="T94" y="T95"/>
              </a:cxn>
              <a:cxn ang="T148">
                <a:pos x="T96" y="T97"/>
              </a:cxn>
              <a:cxn ang="T149">
                <a:pos x="T98" y="T99"/>
              </a:cxn>
            </a:cxnLst>
            <a:rect l="T150" t="T151" r="T152" b="T153"/>
            <a:pathLst>
              <a:path w="598" h="1470">
                <a:moveTo>
                  <a:pt x="597" y="1469"/>
                </a:moveTo>
                <a:lnTo>
                  <a:pt x="535" y="1466"/>
                </a:lnTo>
                <a:lnTo>
                  <a:pt x="476" y="1459"/>
                </a:lnTo>
                <a:lnTo>
                  <a:pt x="419" y="1446"/>
                </a:lnTo>
                <a:lnTo>
                  <a:pt x="364" y="1428"/>
                </a:lnTo>
                <a:lnTo>
                  <a:pt x="312" y="1406"/>
                </a:lnTo>
                <a:lnTo>
                  <a:pt x="263" y="1379"/>
                </a:lnTo>
                <a:lnTo>
                  <a:pt x="216" y="1350"/>
                </a:lnTo>
                <a:lnTo>
                  <a:pt x="174" y="1315"/>
                </a:lnTo>
                <a:lnTo>
                  <a:pt x="136" y="1278"/>
                </a:lnTo>
                <a:lnTo>
                  <a:pt x="101" y="1238"/>
                </a:lnTo>
                <a:lnTo>
                  <a:pt x="71" y="1195"/>
                </a:lnTo>
                <a:lnTo>
                  <a:pt x="47" y="1149"/>
                </a:lnTo>
                <a:lnTo>
                  <a:pt x="27" y="1100"/>
                </a:lnTo>
                <a:lnTo>
                  <a:pt x="12" y="1050"/>
                </a:lnTo>
                <a:lnTo>
                  <a:pt x="2" y="998"/>
                </a:lnTo>
                <a:lnTo>
                  <a:pt x="0" y="945"/>
                </a:lnTo>
                <a:lnTo>
                  <a:pt x="0" y="645"/>
                </a:lnTo>
                <a:lnTo>
                  <a:pt x="1" y="603"/>
                </a:lnTo>
                <a:lnTo>
                  <a:pt x="7" y="563"/>
                </a:lnTo>
                <a:lnTo>
                  <a:pt x="28" y="484"/>
                </a:lnTo>
                <a:lnTo>
                  <a:pt x="62" y="410"/>
                </a:lnTo>
                <a:lnTo>
                  <a:pt x="109" y="342"/>
                </a:lnTo>
                <a:lnTo>
                  <a:pt x="166" y="281"/>
                </a:lnTo>
                <a:lnTo>
                  <a:pt x="235" y="227"/>
                </a:lnTo>
                <a:lnTo>
                  <a:pt x="312" y="184"/>
                </a:lnTo>
                <a:lnTo>
                  <a:pt x="397" y="150"/>
                </a:lnTo>
                <a:lnTo>
                  <a:pt x="397" y="0"/>
                </a:lnTo>
                <a:lnTo>
                  <a:pt x="597" y="270"/>
                </a:lnTo>
                <a:lnTo>
                  <a:pt x="397" y="600"/>
                </a:lnTo>
                <a:lnTo>
                  <a:pt x="397" y="450"/>
                </a:lnTo>
                <a:lnTo>
                  <a:pt x="332" y="474"/>
                </a:lnTo>
                <a:lnTo>
                  <a:pt x="271" y="505"/>
                </a:lnTo>
                <a:lnTo>
                  <a:pt x="215" y="541"/>
                </a:lnTo>
                <a:lnTo>
                  <a:pt x="164" y="583"/>
                </a:lnTo>
                <a:lnTo>
                  <a:pt x="119" y="630"/>
                </a:lnTo>
                <a:lnTo>
                  <a:pt x="80" y="681"/>
                </a:lnTo>
                <a:lnTo>
                  <a:pt x="48" y="736"/>
                </a:lnTo>
                <a:lnTo>
                  <a:pt x="24" y="795"/>
                </a:lnTo>
                <a:lnTo>
                  <a:pt x="40" y="835"/>
                </a:lnTo>
                <a:lnTo>
                  <a:pt x="59" y="875"/>
                </a:lnTo>
                <a:lnTo>
                  <a:pt x="108" y="947"/>
                </a:lnTo>
                <a:lnTo>
                  <a:pt x="169" y="1011"/>
                </a:lnTo>
                <a:lnTo>
                  <a:pt x="239" y="1066"/>
                </a:lnTo>
                <a:lnTo>
                  <a:pt x="319" y="1110"/>
                </a:lnTo>
                <a:lnTo>
                  <a:pt x="406" y="1142"/>
                </a:lnTo>
                <a:lnTo>
                  <a:pt x="499" y="1163"/>
                </a:lnTo>
                <a:lnTo>
                  <a:pt x="547" y="1168"/>
                </a:lnTo>
                <a:lnTo>
                  <a:pt x="597" y="1170"/>
                </a:lnTo>
              </a:path>
            </a:pathLst>
          </a:custGeom>
          <a:solidFill>
            <a:srgbClr val="FF33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 cap="rnd">
                <a:solidFill>
                  <a:srgbClr val="000000"/>
                </a:solidFill>
                <a:round/>
                <a:headEnd type="none" w="sm" len="sm"/>
                <a:tailEnd type="none" w="sm" len="sm"/>
              </a14:hiddenLine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57350" name="Freeform 6"/>
          <p:cNvSpPr>
            <a:spLocks/>
          </p:cNvSpPr>
          <p:nvPr/>
        </p:nvSpPr>
        <p:spPr bwMode="auto">
          <a:xfrm>
            <a:off x="7045325" y="3505200"/>
            <a:ext cx="963613" cy="1712913"/>
          </a:xfrm>
          <a:custGeom>
            <a:avLst/>
            <a:gdLst>
              <a:gd name="T0" fmla="*/ 0 w 607"/>
              <a:gd name="T1" fmla="*/ 0 h 1079"/>
              <a:gd name="T2" fmla="*/ 2147483647 w 607"/>
              <a:gd name="T3" fmla="*/ 2147483647 h 1079"/>
              <a:gd name="T4" fmla="*/ 2147483647 w 607"/>
              <a:gd name="T5" fmla="*/ 2147483647 h 1079"/>
              <a:gd name="T6" fmla="*/ 2147483647 w 607"/>
              <a:gd name="T7" fmla="*/ 2147483647 h 1079"/>
              <a:gd name="T8" fmla="*/ 2147483647 w 607"/>
              <a:gd name="T9" fmla="*/ 2147483647 h 1079"/>
              <a:gd name="T10" fmla="*/ 2147483647 w 607"/>
              <a:gd name="T11" fmla="*/ 2147483647 h 1079"/>
              <a:gd name="T12" fmla="*/ 2147483647 w 607"/>
              <a:gd name="T13" fmla="*/ 2147483647 h 1079"/>
              <a:gd name="T14" fmla="*/ 2147483647 w 607"/>
              <a:gd name="T15" fmla="*/ 2147483647 h 1079"/>
              <a:gd name="T16" fmla="*/ 2147483647 w 607"/>
              <a:gd name="T17" fmla="*/ 2147483647 h 1079"/>
              <a:gd name="T18" fmla="*/ 2147483647 w 607"/>
              <a:gd name="T19" fmla="*/ 2147483647 h 1079"/>
              <a:gd name="T20" fmla="*/ 2147483647 w 607"/>
              <a:gd name="T21" fmla="*/ 2147483647 h 1079"/>
              <a:gd name="T22" fmla="*/ 2147483647 w 607"/>
              <a:gd name="T23" fmla="*/ 2147483647 h 1079"/>
              <a:gd name="T24" fmla="*/ 2147483647 w 607"/>
              <a:gd name="T25" fmla="*/ 2147483647 h 1079"/>
              <a:gd name="T26" fmla="*/ 2147483647 w 607"/>
              <a:gd name="T27" fmla="*/ 2147483647 h 1079"/>
              <a:gd name="T28" fmla="*/ 2147483647 w 607"/>
              <a:gd name="T29" fmla="*/ 2147483647 h 1079"/>
              <a:gd name="T30" fmla="*/ 2147483647 w 607"/>
              <a:gd name="T31" fmla="*/ 2147483647 h 1079"/>
              <a:gd name="T32" fmla="*/ 2147483647 w 607"/>
              <a:gd name="T33" fmla="*/ 2147483647 h 1079"/>
              <a:gd name="T34" fmla="*/ 2147483647 w 607"/>
              <a:gd name="T35" fmla="*/ 2147483647 h 1079"/>
              <a:gd name="T36" fmla="*/ 2147483647 w 607"/>
              <a:gd name="T37" fmla="*/ 2147483647 h 1079"/>
              <a:gd name="T38" fmla="*/ 2147483647 w 607"/>
              <a:gd name="T39" fmla="*/ 2147483647 h 1079"/>
              <a:gd name="T40" fmla="*/ 2147483647 w 607"/>
              <a:gd name="T41" fmla="*/ 2147483647 h 1079"/>
              <a:gd name="T42" fmla="*/ 2147483647 w 607"/>
              <a:gd name="T43" fmla="*/ 2147483647 h 1079"/>
              <a:gd name="T44" fmla="*/ 2147483647 w 607"/>
              <a:gd name="T45" fmla="*/ 2147483647 h 1079"/>
              <a:gd name="T46" fmla="*/ 2147483647 w 607"/>
              <a:gd name="T47" fmla="*/ 2147483647 h 1079"/>
              <a:gd name="T48" fmla="*/ 2147483647 w 607"/>
              <a:gd name="T49" fmla="*/ 2147483647 h 1079"/>
              <a:gd name="T50" fmla="*/ 2147483647 w 607"/>
              <a:gd name="T51" fmla="*/ 2147483647 h 1079"/>
              <a:gd name="T52" fmla="*/ 2147483647 w 607"/>
              <a:gd name="T53" fmla="*/ 2147483647 h 1079"/>
              <a:gd name="T54" fmla="*/ 2147483647 w 607"/>
              <a:gd name="T55" fmla="*/ 2147483647 h 1079"/>
              <a:gd name="T56" fmla="*/ 2147483647 w 607"/>
              <a:gd name="T57" fmla="*/ 2147483647 h 1079"/>
              <a:gd name="T58" fmla="*/ 2147483647 w 607"/>
              <a:gd name="T59" fmla="*/ 2147483647 h 1079"/>
              <a:gd name="T60" fmla="*/ 2147483647 w 607"/>
              <a:gd name="T61" fmla="*/ 2147483647 h 1079"/>
              <a:gd name="T62" fmla="*/ 2147483647 w 607"/>
              <a:gd name="T63" fmla="*/ 2147483647 h 1079"/>
              <a:gd name="T64" fmla="*/ 2147483647 w 607"/>
              <a:gd name="T65" fmla="*/ 2147483647 h 1079"/>
              <a:gd name="T66" fmla="*/ 0 w 607"/>
              <a:gd name="T67" fmla="*/ 2147483647 h 1079"/>
              <a:gd name="T68" fmla="*/ 2147483647 w 607"/>
              <a:gd name="T69" fmla="*/ 2147483647 h 1079"/>
              <a:gd name="T70" fmla="*/ 2147483647 w 607"/>
              <a:gd name="T71" fmla="*/ 2147483647 h 1079"/>
              <a:gd name="T72" fmla="*/ 2147483647 w 607"/>
              <a:gd name="T73" fmla="*/ 2147483647 h 1079"/>
              <a:gd name="T74" fmla="*/ 2147483647 w 607"/>
              <a:gd name="T75" fmla="*/ 2147483647 h 1079"/>
              <a:gd name="T76" fmla="*/ 2147483647 w 607"/>
              <a:gd name="T77" fmla="*/ 2147483647 h 1079"/>
              <a:gd name="T78" fmla="*/ 2147483647 w 607"/>
              <a:gd name="T79" fmla="*/ 2147483647 h 1079"/>
              <a:gd name="T80" fmla="*/ 2147483647 w 607"/>
              <a:gd name="T81" fmla="*/ 2147483647 h 1079"/>
              <a:gd name="T82" fmla="*/ 2147483647 w 607"/>
              <a:gd name="T83" fmla="*/ 2147483647 h 1079"/>
              <a:gd name="T84" fmla="*/ 2147483647 w 607"/>
              <a:gd name="T85" fmla="*/ 2147483647 h 1079"/>
              <a:gd name="T86" fmla="*/ 2147483647 w 607"/>
              <a:gd name="T87" fmla="*/ 2147483647 h 1079"/>
              <a:gd name="T88" fmla="*/ 2147483647 w 607"/>
              <a:gd name="T89" fmla="*/ 2147483647 h 1079"/>
              <a:gd name="T90" fmla="*/ 2147483647 w 607"/>
              <a:gd name="T91" fmla="*/ 2147483647 h 1079"/>
              <a:gd name="T92" fmla="*/ 2147483647 w 607"/>
              <a:gd name="T93" fmla="*/ 2147483647 h 1079"/>
              <a:gd name="T94" fmla="*/ 2147483647 w 607"/>
              <a:gd name="T95" fmla="*/ 2147483647 h 1079"/>
              <a:gd name="T96" fmla="*/ 2147483647 w 607"/>
              <a:gd name="T97" fmla="*/ 2147483647 h 1079"/>
              <a:gd name="T98" fmla="*/ 2147483647 w 607"/>
              <a:gd name="T99" fmla="*/ 2147483647 h 1079"/>
              <a:gd name="T100" fmla="*/ 2147483647 w 607"/>
              <a:gd name="T101" fmla="*/ 2147483647 h 1079"/>
              <a:gd name="T102" fmla="*/ 2147483647 w 607"/>
              <a:gd name="T103" fmla="*/ 2147483647 h 1079"/>
              <a:gd name="T104" fmla="*/ 2147483647 w 607"/>
              <a:gd name="T105" fmla="*/ 2147483647 h 1079"/>
              <a:gd name="T106" fmla="*/ 2147483647 w 607"/>
              <a:gd name="T107" fmla="*/ 2147483647 h 1079"/>
              <a:gd name="T108" fmla="*/ 2147483647 w 607"/>
              <a:gd name="T109" fmla="*/ 2147483647 h 1079"/>
              <a:gd name="T110" fmla="*/ 2147483647 w 607"/>
              <a:gd name="T111" fmla="*/ 2147483647 h 1079"/>
              <a:gd name="T112" fmla="*/ 2147483647 w 607"/>
              <a:gd name="T113" fmla="*/ 2147483647 h 1079"/>
              <a:gd name="T114" fmla="*/ 0 w 607"/>
              <a:gd name="T115" fmla="*/ 2147483647 h 1079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w 607"/>
              <a:gd name="T175" fmla="*/ 0 h 1079"/>
              <a:gd name="T176" fmla="*/ 607 w 607"/>
              <a:gd name="T177" fmla="*/ 1079 h 1079"/>
            </a:gdLst>
            <a:ahLst/>
            <a:cxnLst>
              <a:cxn ang="T116">
                <a:pos x="T0" y="T1"/>
              </a:cxn>
              <a:cxn ang="T117">
                <a:pos x="T2" y="T3"/>
              </a:cxn>
              <a:cxn ang="T118">
                <a:pos x="T4" y="T5"/>
              </a:cxn>
              <a:cxn ang="T119">
                <a:pos x="T6" y="T7"/>
              </a:cxn>
              <a:cxn ang="T120">
                <a:pos x="T8" y="T9"/>
              </a:cxn>
              <a:cxn ang="T121">
                <a:pos x="T10" y="T11"/>
              </a:cxn>
              <a:cxn ang="T122">
                <a:pos x="T12" y="T13"/>
              </a:cxn>
              <a:cxn ang="T123">
                <a:pos x="T14" y="T15"/>
              </a:cxn>
              <a:cxn ang="T124">
                <a:pos x="T16" y="T17"/>
              </a:cxn>
              <a:cxn ang="T125">
                <a:pos x="T18" y="T19"/>
              </a:cxn>
              <a:cxn ang="T126">
                <a:pos x="T20" y="T21"/>
              </a:cxn>
              <a:cxn ang="T127">
                <a:pos x="T22" y="T23"/>
              </a:cxn>
              <a:cxn ang="T128">
                <a:pos x="T24" y="T25"/>
              </a:cxn>
              <a:cxn ang="T129">
                <a:pos x="T26" y="T27"/>
              </a:cxn>
              <a:cxn ang="T130">
                <a:pos x="T28" y="T29"/>
              </a:cxn>
              <a:cxn ang="T131">
                <a:pos x="T30" y="T31"/>
              </a:cxn>
              <a:cxn ang="T132">
                <a:pos x="T32" y="T33"/>
              </a:cxn>
              <a:cxn ang="T133">
                <a:pos x="T34" y="T35"/>
              </a:cxn>
              <a:cxn ang="T134">
                <a:pos x="T36" y="T37"/>
              </a:cxn>
              <a:cxn ang="T135">
                <a:pos x="T38" y="T39"/>
              </a:cxn>
              <a:cxn ang="T136">
                <a:pos x="T40" y="T41"/>
              </a:cxn>
              <a:cxn ang="T137">
                <a:pos x="T42" y="T43"/>
              </a:cxn>
              <a:cxn ang="T138">
                <a:pos x="T44" y="T45"/>
              </a:cxn>
              <a:cxn ang="T139">
                <a:pos x="T46" y="T47"/>
              </a:cxn>
              <a:cxn ang="T140">
                <a:pos x="T48" y="T49"/>
              </a:cxn>
              <a:cxn ang="T141">
                <a:pos x="T50" y="T51"/>
              </a:cxn>
              <a:cxn ang="T142">
                <a:pos x="T52" y="T53"/>
              </a:cxn>
              <a:cxn ang="T143">
                <a:pos x="T54" y="T55"/>
              </a:cxn>
              <a:cxn ang="T144">
                <a:pos x="T56" y="T57"/>
              </a:cxn>
              <a:cxn ang="T145">
                <a:pos x="T58" y="T59"/>
              </a:cxn>
              <a:cxn ang="T146">
                <a:pos x="T60" y="T61"/>
              </a:cxn>
              <a:cxn ang="T147">
                <a:pos x="T62" y="T63"/>
              </a:cxn>
              <a:cxn ang="T148">
                <a:pos x="T64" y="T65"/>
              </a:cxn>
              <a:cxn ang="T149">
                <a:pos x="T66" y="T67"/>
              </a:cxn>
              <a:cxn ang="T150">
                <a:pos x="T68" y="T69"/>
              </a:cxn>
              <a:cxn ang="T151">
                <a:pos x="T70" y="T71"/>
              </a:cxn>
              <a:cxn ang="T152">
                <a:pos x="T72" y="T73"/>
              </a:cxn>
              <a:cxn ang="T153">
                <a:pos x="T74" y="T75"/>
              </a:cxn>
              <a:cxn ang="T154">
                <a:pos x="T76" y="T77"/>
              </a:cxn>
              <a:cxn ang="T155">
                <a:pos x="T78" y="T79"/>
              </a:cxn>
              <a:cxn ang="T156">
                <a:pos x="T80" y="T81"/>
              </a:cxn>
              <a:cxn ang="T157">
                <a:pos x="T82" y="T83"/>
              </a:cxn>
              <a:cxn ang="T158">
                <a:pos x="T84" y="T85"/>
              </a:cxn>
              <a:cxn ang="T159">
                <a:pos x="T86" y="T87"/>
              </a:cxn>
              <a:cxn ang="T160">
                <a:pos x="T88" y="T89"/>
              </a:cxn>
              <a:cxn ang="T161">
                <a:pos x="T90" y="T91"/>
              </a:cxn>
              <a:cxn ang="T162">
                <a:pos x="T92" y="T93"/>
              </a:cxn>
              <a:cxn ang="T163">
                <a:pos x="T94" y="T95"/>
              </a:cxn>
              <a:cxn ang="T164">
                <a:pos x="T96" y="T97"/>
              </a:cxn>
              <a:cxn ang="T165">
                <a:pos x="T98" y="T99"/>
              </a:cxn>
              <a:cxn ang="T166">
                <a:pos x="T100" y="T101"/>
              </a:cxn>
              <a:cxn ang="T167">
                <a:pos x="T102" y="T103"/>
              </a:cxn>
              <a:cxn ang="T168">
                <a:pos x="T104" y="T105"/>
              </a:cxn>
              <a:cxn ang="T169">
                <a:pos x="T106" y="T107"/>
              </a:cxn>
              <a:cxn ang="T170">
                <a:pos x="T108" y="T109"/>
              </a:cxn>
              <a:cxn ang="T171">
                <a:pos x="T110" y="T111"/>
              </a:cxn>
              <a:cxn ang="T172">
                <a:pos x="T112" y="T113"/>
              </a:cxn>
              <a:cxn ang="T173">
                <a:pos x="T114" y="T115"/>
              </a:cxn>
            </a:cxnLst>
            <a:rect l="T174" t="T175" r="T176" b="T177"/>
            <a:pathLst>
              <a:path w="607" h="1079">
                <a:moveTo>
                  <a:pt x="0" y="0"/>
                </a:moveTo>
                <a:lnTo>
                  <a:pt x="62" y="2"/>
                </a:lnTo>
                <a:lnTo>
                  <a:pt x="122" y="8"/>
                </a:lnTo>
                <a:lnTo>
                  <a:pt x="180" y="17"/>
                </a:lnTo>
                <a:lnTo>
                  <a:pt x="236" y="30"/>
                </a:lnTo>
                <a:lnTo>
                  <a:pt x="289" y="47"/>
                </a:lnTo>
                <a:lnTo>
                  <a:pt x="339" y="66"/>
                </a:lnTo>
                <a:lnTo>
                  <a:pt x="386" y="88"/>
                </a:lnTo>
                <a:lnTo>
                  <a:pt x="429" y="113"/>
                </a:lnTo>
                <a:lnTo>
                  <a:pt x="468" y="140"/>
                </a:lnTo>
                <a:lnTo>
                  <a:pt x="503" y="170"/>
                </a:lnTo>
                <a:lnTo>
                  <a:pt x="533" y="201"/>
                </a:lnTo>
                <a:lnTo>
                  <a:pt x="559" y="235"/>
                </a:lnTo>
                <a:lnTo>
                  <a:pt x="579" y="271"/>
                </a:lnTo>
                <a:lnTo>
                  <a:pt x="594" y="308"/>
                </a:lnTo>
                <a:lnTo>
                  <a:pt x="603" y="346"/>
                </a:lnTo>
                <a:lnTo>
                  <a:pt x="606" y="385"/>
                </a:lnTo>
                <a:lnTo>
                  <a:pt x="606" y="605"/>
                </a:lnTo>
                <a:lnTo>
                  <a:pt x="605" y="636"/>
                </a:lnTo>
                <a:lnTo>
                  <a:pt x="599" y="665"/>
                </a:lnTo>
                <a:lnTo>
                  <a:pt x="590" y="695"/>
                </a:lnTo>
                <a:lnTo>
                  <a:pt x="577" y="723"/>
                </a:lnTo>
                <a:lnTo>
                  <a:pt x="562" y="751"/>
                </a:lnTo>
                <a:lnTo>
                  <a:pt x="542" y="777"/>
                </a:lnTo>
                <a:lnTo>
                  <a:pt x="520" y="803"/>
                </a:lnTo>
                <a:lnTo>
                  <a:pt x="495" y="828"/>
                </a:lnTo>
                <a:lnTo>
                  <a:pt x="467" y="851"/>
                </a:lnTo>
                <a:lnTo>
                  <a:pt x="436" y="872"/>
                </a:lnTo>
                <a:lnTo>
                  <a:pt x="403" y="893"/>
                </a:lnTo>
                <a:lnTo>
                  <a:pt x="367" y="912"/>
                </a:lnTo>
                <a:lnTo>
                  <a:pt x="289" y="943"/>
                </a:lnTo>
                <a:lnTo>
                  <a:pt x="202" y="968"/>
                </a:lnTo>
                <a:lnTo>
                  <a:pt x="202" y="1078"/>
                </a:lnTo>
                <a:lnTo>
                  <a:pt x="0" y="880"/>
                </a:lnTo>
                <a:lnTo>
                  <a:pt x="202" y="638"/>
                </a:lnTo>
                <a:lnTo>
                  <a:pt x="202" y="748"/>
                </a:lnTo>
                <a:lnTo>
                  <a:pt x="269" y="730"/>
                </a:lnTo>
                <a:lnTo>
                  <a:pt x="331" y="708"/>
                </a:lnTo>
                <a:lnTo>
                  <a:pt x="388" y="681"/>
                </a:lnTo>
                <a:lnTo>
                  <a:pt x="440" y="651"/>
                </a:lnTo>
                <a:lnTo>
                  <a:pt x="485" y="616"/>
                </a:lnTo>
                <a:lnTo>
                  <a:pt x="524" y="579"/>
                </a:lnTo>
                <a:lnTo>
                  <a:pt x="556" y="538"/>
                </a:lnTo>
                <a:lnTo>
                  <a:pt x="581" y="495"/>
                </a:lnTo>
                <a:lnTo>
                  <a:pt x="565" y="465"/>
                </a:lnTo>
                <a:lnTo>
                  <a:pt x="545" y="436"/>
                </a:lnTo>
                <a:lnTo>
                  <a:pt x="522" y="409"/>
                </a:lnTo>
                <a:lnTo>
                  <a:pt x="496" y="383"/>
                </a:lnTo>
                <a:lnTo>
                  <a:pt x="466" y="359"/>
                </a:lnTo>
                <a:lnTo>
                  <a:pt x="434" y="336"/>
                </a:lnTo>
                <a:lnTo>
                  <a:pt x="399" y="316"/>
                </a:lnTo>
                <a:lnTo>
                  <a:pt x="362" y="297"/>
                </a:lnTo>
                <a:lnTo>
                  <a:pt x="282" y="264"/>
                </a:lnTo>
                <a:lnTo>
                  <a:pt x="193" y="240"/>
                </a:lnTo>
                <a:lnTo>
                  <a:pt x="99" y="226"/>
                </a:lnTo>
                <a:lnTo>
                  <a:pt x="50" y="222"/>
                </a:lnTo>
                <a:lnTo>
                  <a:pt x="0" y="220"/>
                </a:lnTo>
              </a:path>
            </a:pathLst>
          </a:custGeom>
          <a:pattFill prst="ltVert">
            <a:fgClr>
              <a:schemeClr val="hlink"/>
            </a:fgClr>
            <a:bgClr>
              <a:srgbClr val="FFFFFF"/>
            </a:bgClr>
          </a:pattFill>
          <a:ln>
            <a:noFill/>
          </a:ln>
          <a:extLst>
            <a:ext uri="{91240B29-F687-4F45-9708-019B960494DF}">
              <a14:hiddenLine xmlns:a14="http://schemas.microsoft.com/office/drawing/2010/main" w="9525" cap="rnd">
                <a:solidFill>
                  <a:srgbClr val="000000"/>
                </a:solidFill>
                <a:round/>
                <a:headEnd type="none" w="sm" len="sm"/>
                <a:tailEnd type="none" w="sm" len="sm"/>
              </a14:hiddenLine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57351" name="AutoShape 7"/>
          <p:cNvSpPr>
            <a:spLocks noChangeArrowheads="1"/>
          </p:cNvSpPr>
          <p:nvPr/>
        </p:nvSpPr>
        <p:spPr bwMode="auto">
          <a:xfrm>
            <a:off x="3659188" y="2436813"/>
            <a:ext cx="508000" cy="439737"/>
          </a:xfrm>
          <a:prstGeom prst="rightArrow">
            <a:avLst>
              <a:gd name="adj1" fmla="val 50000"/>
              <a:gd name="adj2" fmla="val 28892"/>
            </a:avLst>
          </a:prstGeom>
          <a:pattFill prst="ltVert">
            <a:fgClr>
              <a:schemeClr val="hlink"/>
            </a:fgClr>
            <a:bgClr>
              <a:srgbClr val="FFFFFF"/>
            </a:bgClr>
          </a:patt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buClr>
                <a:srgbClr val="002060"/>
              </a:buClr>
              <a:buFont typeface="Wingdings" pitchFamily="2" charset="2"/>
              <a:defRPr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  <a:lvl2pPr marL="742950" indent="-28575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2pPr>
            <a:lvl3pPr marL="1143000" indent="-22860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3pPr>
            <a:lvl4pPr marL="1600200" indent="-22860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4pPr>
            <a:lvl5pPr marL="2057400" indent="-22860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9pPr>
          </a:lstStyle>
          <a:p>
            <a:pPr eaLnBrk="1" hangingPunct="1">
              <a:buClr>
                <a:schemeClr val="tx1"/>
              </a:buClr>
            </a:pPr>
            <a:endParaRPr lang="ru-RU" altLang="ru-RU" sz="1800">
              <a:solidFill>
                <a:schemeClr val="tx2"/>
              </a:solidFill>
              <a:latin typeface="Arial" pitchFamily="34" charset="0"/>
            </a:endParaRPr>
          </a:p>
        </p:txBody>
      </p:sp>
      <p:sp>
        <p:nvSpPr>
          <p:cNvPr id="57352" name="Rectangle 8"/>
          <p:cNvSpPr>
            <a:spLocks noChangeArrowheads="1"/>
          </p:cNvSpPr>
          <p:nvPr/>
        </p:nvSpPr>
        <p:spPr bwMode="auto">
          <a:xfrm>
            <a:off x="4195763" y="3009900"/>
            <a:ext cx="3074987" cy="400050"/>
          </a:xfrm>
          <a:prstGeom prst="rect">
            <a:avLst/>
          </a:prstGeom>
          <a:solidFill>
            <a:schemeClr val="hlink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>
            <a:spAutoFit/>
          </a:bodyPr>
          <a:lstStyle>
            <a:lvl1pPr marL="190500" indent="-190500">
              <a:buClr>
                <a:srgbClr val="002060"/>
              </a:buClr>
              <a:buFont typeface="Wingdings" pitchFamily="2" charset="2"/>
              <a:tabLst>
                <a:tab pos="190500" algn="l"/>
              </a:tabLst>
              <a:defRPr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  <a:lvl2pPr marL="742950" indent="-285750">
              <a:spcBef>
                <a:spcPct val="20000"/>
              </a:spcBef>
              <a:buFont typeface="Arial" pitchFamily="34" charset="0"/>
              <a:buChar char="–"/>
              <a:tabLst>
                <a:tab pos="190500" algn="l"/>
              </a:tabLst>
              <a:defRPr sz="280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2pPr>
            <a:lvl3pPr marL="1143000" indent="-228600">
              <a:spcBef>
                <a:spcPct val="20000"/>
              </a:spcBef>
              <a:buFont typeface="Arial" pitchFamily="34" charset="0"/>
              <a:buChar char="•"/>
              <a:tabLst>
                <a:tab pos="190500" algn="l"/>
              </a:tabLst>
              <a:defRPr sz="240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3pPr>
            <a:lvl4pPr marL="1600200" indent="-228600">
              <a:spcBef>
                <a:spcPct val="20000"/>
              </a:spcBef>
              <a:buFont typeface="Arial" pitchFamily="34" charset="0"/>
              <a:buChar char="–"/>
              <a:tabLst>
                <a:tab pos="190500" algn="l"/>
              </a:tabLst>
              <a:defRPr sz="200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4pPr>
            <a:lvl5pPr marL="2057400" indent="-228600">
              <a:spcBef>
                <a:spcPct val="20000"/>
              </a:spcBef>
              <a:buFont typeface="Arial" pitchFamily="34" charset="0"/>
              <a:buChar char="»"/>
              <a:tabLst>
                <a:tab pos="190500" algn="l"/>
              </a:tabLst>
              <a:defRPr sz="200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tabLst>
                <a:tab pos="190500" algn="l"/>
              </a:tabLst>
              <a:defRPr sz="200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tabLst>
                <a:tab pos="190500" algn="l"/>
              </a:tabLst>
              <a:defRPr sz="200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tabLst>
                <a:tab pos="190500" algn="l"/>
              </a:tabLst>
              <a:defRPr sz="200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tabLst>
                <a:tab pos="190500" algn="l"/>
              </a:tabLst>
              <a:defRPr sz="200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9pPr>
          </a:lstStyle>
          <a:p>
            <a:pPr eaLnBrk="1" hangingPunct="1">
              <a:buClr>
                <a:schemeClr val="tx1"/>
              </a:buClr>
              <a:buFont typeface="Symbol" pitchFamily="18" charset="2"/>
              <a:buChar char="·"/>
            </a:pPr>
            <a:r>
              <a:rPr lang="ru-RU" altLang="ru-RU">
                <a:solidFill>
                  <a:schemeClr val="bg1"/>
                </a:solidFill>
                <a:latin typeface="Arial" pitchFamily="34" charset="0"/>
              </a:rPr>
              <a:t>Гиперпаратиреоз</a:t>
            </a:r>
            <a:endParaRPr lang="en-GB" altLang="ru-RU">
              <a:solidFill>
                <a:schemeClr val="bg1"/>
              </a:solidFill>
              <a:latin typeface="Arial" pitchFamily="34" charset="0"/>
            </a:endParaRPr>
          </a:p>
        </p:txBody>
      </p:sp>
      <p:sp>
        <p:nvSpPr>
          <p:cNvPr id="57353" name="Rectangle 9"/>
          <p:cNvSpPr>
            <a:spLocks noChangeArrowheads="1"/>
          </p:cNvSpPr>
          <p:nvPr/>
        </p:nvSpPr>
        <p:spPr bwMode="auto">
          <a:xfrm>
            <a:off x="4195763" y="2486025"/>
            <a:ext cx="3074987" cy="400050"/>
          </a:xfrm>
          <a:prstGeom prst="rect">
            <a:avLst/>
          </a:prstGeom>
          <a:solidFill>
            <a:schemeClr val="hlink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>
            <a:spAutoFit/>
          </a:bodyPr>
          <a:lstStyle>
            <a:lvl1pPr marL="190500" indent="-190500">
              <a:buClr>
                <a:srgbClr val="002060"/>
              </a:buClr>
              <a:buFont typeface="Wingdings" pitchFamily="2" charset="2"/>
              <a:tabLst>
                <a:tab pos="190500" algn="l"/>
              </a:tabLst>
              <a:defRPr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  <a:lvl2pPr marL="742950" indent="-285750">
              <a:spcBef>
                <a:spcPct val="20000"/>
              </a:spcBef>
              <a:buFont typeface="Arial" pitchFamily="34" charset="0"/>
              <a:buChar char="–"/>
              <a:tabLst>
                <a:tab pos="190500" algn="l"/>
              </a:tabLst>
              <a:defRPr sz="280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2pPr>
            <a:lvl3pPr marL="1143000" indent="-228600">
              <a:spcBef>
                <a:spcPct val="20000"/>
              </a:spcBef>
              <a:buFont typeface="Arial" pitchFamily="34" charset="0"/>
              <a:buChar char="•"/>
              <a:tabLst>
                <a:tab pos="190500" algn="l"/>
              </a:tabLst>
              <a:defRPr sz="240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3pPr>
            <a:lvl4pPr marL="1600200" indent="-228600">
              <a:spcBef>
                <a:spcPct val="20000"/>
              </a:spcBef>
              <a:buFont typeface="Arial" pitchFamily="34" charset="0"/>
              <a:buChar char="–"/>
              <a:tabLst>
                <a:tab pos="190500" algn="l"/>
              </a:tabLst>
              <a:defRPr sz="200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4pPr>
            <a:lvl5pPr marL="2057400" indent="-228600">
              <a:spcBef>
                <a:spcPct val="20000"/>
              </a:spcBef>
              <a:buFont typeface="Arial" pitchFamily="34" charset="0"/>
              <a:buChar char="»"/>
              <a:tabLst>
                <a:tab pos="190500" algn="l"/>
              </a:tabLst>
              <a:defRPr sz="200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tabLst>
                <a:tab pos="190500" algn="l"/>
              </a:tabLst>
              <a:defRPr sz="200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tabLst>
                <a:tab pos="190500" algn="l"/>
              </a:tabLst>
              <a:defRPr sz="200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tabLst>
                <a:tab pos="190500" algn="l"/>
              </a:tabLst>
              <a:defRPr sz="200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tabLst>
                <a:tab pos="190500" algn="l"/>
              </a:tabLst>
              <a:defRPr sz="200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9pPr>
          </a:lstStyle>
          <a:p>
            <a:pPr eaLnBrk="1" hangingPunct="1">
              <a:buClr>
                <a:schemeClr val="tx1"/>
              </a:buClr>
              <a:buFont typeface="Symbol" pitchFamily="18" charset="2"/>
              <a:buChar char="·"/>
            </a:pPr>
            <a:r>
              <a:rPr lang="ru-RU" altLang="ru-RU">
                <a:solidFill>
                  <a:schemeClr val="bg1"/>
                </a:solidFill>
                <a:latin typeface="Arial" pitchFamily="34" charset="0"/>
              </a:rPr>
              <a:t>Ацидоз</a:t>
            </a:r>
            <a:endParaRPr lang="en-GB" altLang="ru-RU">
              <a:solidFill>
                <a:schemeClr val="bg1"/>
              </a:solidFill>
              <a:latin typeface="Arial" pitchFamily="34" charset="0"/>
            </a:endParaRPr>
          </a:p>
        </p:txBody>
      </p:sp>
      <p:sp>
        <p:nvSpPr>
          <p:cNvPr id="57354" name="AutoShape 10"/>
          <p:cNvSpPr>
            <a:spLocks noChangeArrowheads="1"/>
          </p:cNvSpPr>
          <p:nvPr/>
        </p:nvSpPr>
        <p:spPr bwMode="auto">
          <a:xfrm>
            <a:off x="3659188" y="2974975"/>
            <a:ext cx="508000" cy="439738"/>
          </a:xfrm>
          <a:prstGeom prst="rightArrow">
            <a:avLst>
              <a:gd name="adj1" fmla="val 50000"/>
              <a:gd name="adj2" fmla="val 28892"/>
            </a:avLst>
          </a:prstGeom>
          <a:pattFill prst="ltVert">
            <a:fgClr>
              <a:schemeClr val="hlink"/>
            </a:fgClr>
            <a:bgClr>
              <a:srgbClr val="FFFFFF"/>
            </a:bgClr>
          </a:patt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buClr>
                <a:srgbClr val="002060"/>
              </a:buClr>
              <a:buFont typeface="Wingdings" pitchFamily="2" charset="2"/>
              <a:defRPr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  <a:lvl2pPr marL="742950" indent="-28575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2pPr>
            <a:lvl3pPr marL="1143000" indent="-22860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3pPr>
            <a:lvl4pPr marL="1600200" indent="-22860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4pPr>
            <a:lvl5pPr marL="2057400" indent="-22860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9pPr>
          </a:lstStyle>
          <a:p>
            <a:pPr eaLnBrk="1" hangingPunct="1">
              <a:buClr>
                <a:schemeClr val="tx1"/>
              </a:buClr>
            </a:pPr>
            <a:endParaRPr lang="ru-RU" altLang="ru-RU" sz="1800">
              <a:solidFill>
                <a:schemeClr val="tx2"/>
              </a:solidFill>
              <a:latin typeface="Arial" pitchFamily="34" charset="0"/>
            </a:endParaRPr>
          </a:p>
        </p:txBody>
      </p:sp>
      <p:sp>
        <p:nvSpPr>
          <p:cNvPr id="57355" name="AutoShape 11"/>
          <p:cNvSpPr>
            <a:spLocks noChangeArrowheads="1"/>
          </p:cNvSpPr>
          <p:nvPr/>
        </p:nvSpPr>
        <p:spPr bwMode="auto">
          <a:xfrm>
            <a:off x="3643313" y="3497263"/>
            <a:ext cx="508000" cy="439737"/>
          </a:xfrm>
          <a:prstGeom prst="leftArrow">
            <a:avLst>
              <a:gd name="adj1" fmla="val 50000"/>
              <a:gd name="adj2" fmla="val 28881"/>
            </a:avLst>
          </a:prstGeom>
          <a:solidFill>
            <a:srgbClr val="FF33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buClr>
                <a:srgbClr val="002060"/>
              </a:buClr>
              <a:buFont typeface="Wingdings" pitchFamily="2" charset="2"/>
              <a:defRPr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  <a:lvl2pPr marL="742950" indent="-28575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2pPr>
            <a:lvl3pPr marL="1143000" indent="-22860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3pPr>
            <a:lvl4pPr marL="1600200" indent="-22860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4pPr>
            <a:lvl5pPr marL="2057400" indent="-22860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9pPr>
          </a:lstStyle>
          <a:p>
            <a:pPr eaLnBrk="1" hangingPunct="1">
              <a:buClr>
                <a:schemeClr val="tx1"/>
              </a:buClr>
            </a:pPr>
            <a:endParaRPr lang="ru-RU" altLang="ru-RU" sz="1800">
              <a:solidFill>
                <a:schemeClr val="tx2"/>
              </a:solidFill>
              <a:latin typeface="Arial" pitchFamily="34" charset="0"/>
            </a:endParaRPr>
          </a:p>
        </p:txBody>
      </p:sp>
      <p:sp>
        <p:nvSpPr>
          <p:cNvPr id="57356" name="Rectangle 12"/>
          <p:cNvSpPr>
            <a:spLocks noChangeArrowheads="1"/>
          </p:cNvSpPr>
          <p:nvPr/>
        </p:nvSpPr>
        <p:spPr bwMode="auto">
          <a:xfrm>
            <a:off x="4195763" y="3514725"/>
            <a:ext cx="3074987" cy="400050"/>
          </a:xfrm>
          <a:prstGeom prst="rect">
            <a:avLst/>
          </a:prstGeom>
          <a:solidFill>
            <a:schemeClr val="hlink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>
            <a:spAutoFit/>
          </a:bodyPr>
          <a:lstStyle>
            <a:lvl1pPr marL="190500" indent="-190500">
              <a:buClr>
                <a:srgbClr val="002060"/>
              </a:buClr>
              <a:buFont typeface="Wingdings" pitchFamily="2" charset="2"/>
              <a:tabLst>
                <a:tab pos="190500" algn="l"/>
              </a:tabLst>
              <a:defRPr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  <a:lvl2pPr marL="742950" indent="-285750">
              <a:spcBef>
                <a:spcPct val="20000"/>
              </a:spcBef>
              <a:buFont typeface="Arial" pitchFamily="34" charset="0"/>
              <a:buChar char="–"/>
              <a:tabLst>
                <a:tab pos="190500" algn="l"/>
              </a:tabLst>
              <a:defRPr sz="280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2pPr>
            <a:lvl3pPr marL="1143000" indent="-228600">
              <a:spcBef>
                <a:spcPct val="20000"/>
              </a:spcBef>
              <a:buFont typeface="Arial" pitchFamily="34" charset="0"/>
              <a:buChar char="•"/>
              <a:tabLst>
                <a:tab pos="190500" algn="l"/>
              </a:tabLst>
              <a:defRPr sz="240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3pPr>
            <a:lvl4pPr marL="1600200" indent="-228600">
              <a:spcBef>
                <a:spcPct val="20000"/>
              </a:spcBef>
              <a:buFont typeface="Arial" pitchFamily="34" charset="0"/>
              <a:buChar char="–"/>
              <a:tabLst>
                <a:tab pos="190500" algn="l"/>
              </a:tabLst>
              <a:defRPr sz="200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4pPr>
            <a:lvl5pPr marL="2057400" indent="-228600">
              <a:spcBef>
                <a:spcPct val="20000"/>
              </a:spcBef>
              <a:buFont typeface="Arial" pitchFamily="34" charset="0"/>
              <a:buChar char="»"/>
              <a:tabLst>
                <a:tab pos="190500" algn="l"/>
              </a:tabLst>
              <a:defRPr sz="200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tabLst>
                <a:tab pos="190500" algn="l"/>
              </a:tabLst>
              <a:defRPr sz="200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tabLst>
                <a:tab pos="190500" algn="l"/>
              </a:tabLst>
              <a:defRPr sz="200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tabLst>
                <a:tab pos="190500" algn="l"/>
              </a:tabLst>
              <a:defRPr sz="200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tabLst>
                <a:tab pos="190500" algn="l"/>
              </a:tabLst>
              <a:defRPr sz="200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9pPr>
          </a:lstStyle>
          <a:p>
            <a:pPr eaLnBrk="1" hangingPunct="1">
              <a:buClr>
                <a:schemeClr val="tx1"/>
              </a:buClr>
              <a:buFont typeface="Symbol" pitchFamily="18" charset="2"/>
              <a:buChar char="·"/>
            </a:pPr>
            <a:r>
              <a:rPr lang="en-GB" altLang="ru-RU">
                <a:solidFill>
                  <a:schemeClr val="bg1"/>
                </a:solidFill>
                <a:latin typeface="Arial" pitchFamily="34" charset="0"/>
              </a:rPr>
              <a:t>NH</a:t>
            </a:r>
            <a:r>
              <a:rPr lang="en-GB" altLang="ru-RU" baseline="-25000">
                <a:solidFill>
                  <a:schemeClr val="bg1"/>
                </a:solidFill>
                <a:latin typeface="Arial" pitchFamily="34" charset="0"/>
              </a:rPr>
              <a:t>3</a:t>
            </a:r>
          </a:p>
        </p:txBody>
      </p:sp>
      <p:sp>
        <p:nvSpPr>
          <p:cNvPr id="57357" name="Rectangle 13"/>
          <p:cNvSpPr>
            <a:spLocks noChangeArrowheads="1"/>
          </p:cNvSpPr>
          <p:nvPr/>
        </p:nvSpPr>
        <p:spPr bwMode="auto">
          <a:xfrm>
            <a:off x="823913" y="4510088"/>
            <a:ext cx="2108200" cy="400050"/>
          </a:xfrm>
          <a:prstGeom prst="rect">
            <a:avLst/>
          </a:prstGeom>
          <a:solidFill>
            <a:srgbClr val="FF33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>
            <a:spAutoFit/>
          </a:bodyPr>
          <a:lstStyle>
            <a:lvl1pPr marL="190500" indent="-190500">
              <a:buClr>
                <a:srgbClr val="002060"/>
              </a:buClr>
              <a:buFont typeface="Wingdings" pitchFamily="2" charset="2"/>
              <a:tabLst>
                <a:tab pos="190500" algn="l"/>
              </a:tabLst>
              <a:defRPr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  <a:lvl2pPr marL="742950" indent="-285750">
              <a:spcBef>
                <a:spcPct val="20000"/>
              </a:spcBef>
              <a:buFont typeface="Arial" pitchFamily="34" charset="0"/>
              <a:buChar char="–"/>
              <a:tabLst>
                <a:tab pos="190500" algn="l"/>
              </a:tabLst>
              <a:defRPr sz="280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2pPr>
            <a:lvl3pPr marL="1143000" indent="-228600">
              <a:spcBef>
                <a:spcPct val="20000"/>
              </a:spcBef>
              <a:buFont typeface="Arial" pitchFamily="34" charset="0"/>
              <a:buChar char="•"/>
              <a:tabLst>
                <a:tab pos="190500" algn="l"/>
              </a:tabLst>
              <a:defRPr sz="240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3pPr>
            <a:lvl4pPr marL="1600200" indent="-228600">
              <a:spcBef>
                <a:spcPct val="20000"/>
              </a:spcBef>
              <a:buFont typeface="Arial" pitchFamily="34" charset="0"/>
              <a:buChar char="–"/>
              <a:tabLst>
                <a:tab pos="190500" algn="l"/>
              </a:tabLst>
              <a:defRPr sz="200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4pPr>
            <a:lvl5pPr marL="2057400" indent="-228600">
              <a:spcBef>
                <a:spcPct val="20000"/>
              </a:spcBef>
              <a:buFont typeface="Arial" pitchFamily="34" charset="0"/>
              <a:buChar char="»"/>
              <a:tabLst>
                <a:tab pos="190500" algn="l"/>
              </a:tabLst>
              <a:defRPr sz="200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tabLst>
                <a:tab pos="190500" algn="l"/>
              </a:tabLst>
              <a:defRPr sz="200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tabLst>
                <a:tab pos="190500" algn="l"/>
              </a:tabLst>
              <a:defRPr sz="200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tabLst>
                <a:tab pos="190500" algn="l"/>
              </a:tabLst>
              <a:defRPr sz="200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tabLst>
                <a:tab pos="190500" algn="l"/>
              </a:tabLst>
              <a:defRPr sz="200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9pPr>
          </a:lstStyle>
          <a:p>
            <a:pPr eaLnBrk="1" hangingPunct="1">
              <a:buClr>
                <a:schemeClr val="tx1"/>
              </a:buClr>
            </a:pPr>
            <a:r>
              <a:rPr lang="ru-RU" altLang="ru-RU">
                <a:solidFill>
                  <a:schemeClr val="tx2"/>
                </a:solidFill>
                <a:latin typeface="Arial" pitchFamily="34" charset="0"/>
              </a:rPr>
              <a:t>Кетокислоты</a:t>
            </a:r>
            <a:endParaRPr lang="en-GB" altLang="ru-RU">
              <a:solidFill>
                <a:schemeClr val="tx2"/>
              </a:solidFill>
              <a:latin typeface="Arial" pitchFamily="34" charset="0"/>
            </a:endParaRPr>
          </a:p>
        </p:txBody>
      </p:sp>
      <p:sp>
        <p:nvSpPr>
          <p:cNvPr id="57358" name="Freeform 14"/>
          <p:cNvSpPr>
            <a:spLocks/>
          </p:cNvSpPr>
          <p:nvPr/>
        </p:nvSpPr>
        <p:spPr bwMode="auto">
          <a:xfrm>
            <a:off x="5146675" y="4083050"/>
            <a:ext cx="2001838" cy="895350"/>
          </a:xfrm>
          <a:custGeom>
            <a:avLst/>
            <a:gdLst>
              <a:gd name="T0" fmla="*/ 2147483647 w 1261"/>
              <a:gd name="T1" fmla="*/ 2147483647 h 564"/>
              <a:gd name="T2" fmla="*/ 2147483647 w 1261"/>
              <a:gd name="T3" fmla="*/ 2147483647 h 564"/>
              <a:gd name="T4" fmla="*/ 2147483647 w 1261"/>
              <a:gd name="T5" fmla="*/ 2147483647 h 564"/>
              <a:gd name="T6" fmla="*/ 2147483647 w 1261"/>
              <a:gd name="T7" fmla="*/ 2147483647 h 564"/>
              <a:gd name="T8" fmla="*/ 2147483647 w 1261"/>
              <a:gd name="T9" fmla="*/ 2147483647 h 564"/>
              <a:gd name="T10" fmla="*/ 2147483647 w 1261"/>
              <a:gd name="T11" fmla="*/ 2147483647 h 564"/>
              <a:gd name="T12" fmla="*/ 2147483647 w 1261"/>
              <a:gd name="T13" fmla="*/ 2147483647 h 564"/>
              <a:gd name="T14" fmla="*/ 2147483647 w 1261"/>
              <a:gd name="T15" fmla="*/ 2147483647 h 564"/>
              <a:gd name="T16" fmla="*/ 2147483647 w 1261"/>
              <a:gd name="T17" fmla="*/ 2147483647 h 564"/>
              <a:gd name="T18" fmla="*/ 2147483647 w 1261"/>
              <a:gd name="T19" fmla="*/ 2147483647 h 564"/>
              <a:gd name="T20" fmla="*/ 2147483647 w 1261"/>
              <a:gd name="T21" fmla="*/ 2147483647 h 564"/>
              <a:gd name="T22" fmla="*/ 2147483647 w 1261"/>
              <a:gd name="T23" fmla="*/ 2147483647 h 564"/>
              <a:gd name="T24" fmla="*/ 2147483647 w 1261"/>
              <a:gd name="T25" fmla="*/ 2147483647 h 564"/>
              <a:gd name="T26" fmla="*/ 0 w 1261"/>
              <a:gd name="T27" fmla="*/ 2147483647 h 564"/>
              <a:gd name="T28" fmla="*/ 2147483647 w 1261"/>
              <a:gd name="T29" fmla="*/ 2147483647 h 564"/>
              <a:gd name="T30" fmla="*/ 2147483647 w 1261"/>
              <a:gd name="T31" fmla="*/ 2147483647 h 564"/>
              <a:gd name="T32" fmla="*/ 2147483647 w 1261"/>
              <a:gd name="T33" fmla="*/ 2147483647 h 564"/>
              <a:gd name="T34" fmla="*/ 2147483647 w 1261"/>
              <a:gd name="T35" fmla="*/ 2147483647 h 564"/>
              <a:gd name="T36" fmla="*/ 2147483647 w 1261"/>
              <a:gd name="T37" fmla="*/ 2147483647 h 564"/>
              <a:gd name="T38" fmla="*/ 2147483647 w 1261"/>
              <a:gd name="T39" fmla="*/ 2147483647 h 564"/>
              <a:gd name="T40" fmla="*/ 2147483647 w 1261"/>
              <a:gd name="T41" fmla="*/ 2147483647 h 564"/>
              <a:gd name="T42" fmla="*/ 2147483647 w 1261"/>
              <a:gd name="T43" fmla="*/ 2147483647 h 564"/>
              <a:gd name="T44" fmla="*/ 2147483647 w 1261"/>
              <a:gd name="T45" fmla="*/ 2147483647 h 564"/>
              <a:gd name="T46" fmla="*/ 2147483647 w 1261"/>
              <a:gd name="T47" fmla="*/ 2147483647 h 564"/>
              <a:gd name="T48" fmla="*/ 2147483647 w 1261"/>
              <a:gd name="T49" fmla="*/ 2147483647 h 564"/>
              <a:gd name="T50" fmla="*/ 2147483647 w 1261"/>
              <a:gd name="T51" fmla="*/ 2147483647 h 564"/>
              <a:gd name="T52" fmla="*/ 2147483647 w 1261"/>
              <a:gd name="T53" fmla="*/ 2147483647 h 564"/>
              <a:gd name="T54" fmla="*/ 2147483647 w 1261"/>
              <a:gd name="T55" fmla="*/ 2147483647 h 564"/>
              <a:gd name="T56" fmla="*/ 2147483647 w 1261"/>
              <a:gd name="T57" fmla="*/ 2147483647 h 564"/>
              <a:gd name="T58" fmla="*/ 2147483647 w 1261"/>
              <a:gd name="T59" fmla="*/ 2147483647 h 564"/>
              <a:gd name="T60" fmla="*/ 2147483647 w 1261"/>
              <a:gd name="T61" fmla="*/ 2147483647 h 564"/>
              <a:gd name="T62" fmla="*/ 2147483647 w 1261"/>
              <a:gd name="T63" fmla="*/ 2147483647 h 564"/>
              <a:gd name="T64" fmla="*/ 2147483647 w 1261"/>
              <a:gd name="T65" fmla="*/ 2147483647 h 564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w 1261"/>
              <a:gd name="T100" fmla="*/ 0 h 564"/>
              <a:gd name="T101" fmla="*/ 1261 w 1261"/>
              <a:gd name="T102" fmla="*/ 564 h 564"/>
            </a:gdLst>
            <a:ahLst/>
            <a:cxnLst>
              <a:cxn ang="T66">
                <a:pos x="T0" y="T1"/>
              </a:cxn>
              <a:cxn ang="T67">
                <a:pos x="T2" y="T3"/>
              </a:cxn>
              <a:cxn ang="T68">
                <a:pos x="T4" y="T5"/>
              </a:cxn>
              <a:cxn ang="T69">
                <a:pos x="T6" y="T7"/>
              </a:cxn>
              <a:cxn ang="T70">
                <a:pos x="T8" y="T9"/>
              </a:cxn>
              <a:cxn ang="T71">
                <a:pos x="T10" y="T11"/>
              </a:cxn>
              <a:cxn ang="T72">
                <a:pos x="T12" y="T13"/>
              </a:cxn>
              <a:cxn ang="T73">
                <a:pos x="T14" y="T15"/>
              </a:cxn>
              <a:cxn ang="T74">
                <a:pos x="T16" y="T17"/>
              </a:cxn>
              <a:cxn ang="T75">
                <a:pos x="T18" y="T19"/>
              </a:cxn>
              <a:cxn ang="T76">
                <a:pos x="T20" y="T21"/>
              </a:cxn>
              <a:cxn ang="T77">
                <a:pos x="T22" y="T23"/>
              </a:cxn>
              <a:cxn ang="T78">
                <a:pos x="T24" y="T25"/>
              </a:cxn>
              <a:cxn ang="T79">
                <a:pos x="T26" y="T27"/>
              </a:cxn>
              <a:cxn ang="T80">
                <a:pos x="T28" y="T29"/>
              </a:cxn>
              <a:cxn ang="T81">
                <a:pos x="T30" y="T31"/>
              </a:cxn>
              <a:cxn ang="T82">
                <a:pos x="T32" y="T33"/>
              </a:cxn>
              <a:cxn ang="T83">
                <a:pos x="T34" y="T35"/>
              </a:cxn>
              <a:cxn ang="T84">
                <a:pos x="T36" y="T37"/>
              </a:cxn>
              <a:cxn ang="T85">
                <a:pos x="T38" y="T39"/>
              </a:cxn>
              <a:cxn ang="T86">
                <a:pos x="T40" y="T41"/>
              </a:cxn>
              <a:cxn ang="T87">
                <a:pos x="T42" y="T43"/>
              </a:cxn>
              <a:cxn ang="T88">
                <a:pos x="T44" y="T45"/>
              </a:cxn>
              <a:cxn ang="T89">
                <a:pos x="T46" y="T47"/>
              </a:cxn>
              <a:cxn ang="T90">
                <a:pos x="T48" y="T49"/>
              </a:cxn>
              <a:cxn ang="T91">
                <a:pos x="T50" y="T51"/>
              </a:cxn>
              <a:cxn ang="T92">
                <a:pos x="T52" y="T53"/>
              </a:cxn>
              <a:cxn ang="T93">
                <a:pos x="T54" y="T55"/>
              </a:cxn>
              <a:cxn ang="T94">
                <a:pos x="T56" y="T57"/>
              </a:cxn>
              <a:cxn ang="T95">
                <a:pos x="T58" y="T59"/>
              </a:cxn>
              <a:cxn ang="T96">
                <a:pos x="T60" y="T61"/>
              </a:cxn>
              <a:cxn ang="T97">
                <a:pos x="T62" y="T63"/>
              </a:cxn>
              <a:cxn ang="T98">
                <a:pos x="T64" y="T65"/>
              </a:cxn>
            </a:cxnLst>
            <a:rect l="T99" t="T100" r="T101" b="T102"/>
            <a:pathLst>
              <a:path w="1261" h="564">
                <a:moveTo>
                  <a:pt x="976" y="407"/>
                </a:moveTo>
                <a:lnTo>
                  <a:pt x="972" y="377"/>
                </a:lnTo>
                <a:lnTo>
                  <a:pt x="965" y="346"/>
                </a:lnTo>
                <a:lnTo>
                  <a:pt x="954" y="318"/>
                </a:lnTo>
                <a:lnTo>
                  <a:pt x="939" y="290"/>
                </a:lnTo>
                <a:lnTo>
                  <a:pt x="921" y="264"/>
                </a:lnTo>
                <a:lnTo>
                  <a:pt x="900" y="239"/>
                </a:lnTo>
                <a:lnTo>
                  <a:pt x="849" y="195"/>
                </a:lnTo>
                <a:lnTo>
                  <a:pt x="788" y="158"/>
                </a:lnTo>
                <a:lnTo>
                  <a:pt x="719" y="131"/>
                </a:lnTo>
                <a:lnTo>
                  <a:pt x="642" y="114"/>
                </a:lnTo>
                <a:lnTo>
                  <a:pt x="602" y="109"/>
                </a:lnTo>
                <a:lnTo>
                  <a:pt x="560" y="108"/>
                </a:lnTo>
                <a:lnTo>
                  <a:pt x="518" y="109"/>
                </a:lnTo>
                <a:lnTo>
                  <a:pt x="476" y="114"/>
                </a:lnTo>
                <a:lnTo>
                  <a:pt x="398" y="132"/>
                </a:lnTo>
                <a:lnTo>
                  <a:pt x="328" y="160"/>
                </a:lnTo>
                <a:lnTo>
                  <a:pt x="266" y="198"/>
                </a:lnTo>
                <a:lnTo>
                  <a:pt x="240" y="220"/>
                </a:lnTo>
                <a:lnTo>
                  <a:pt x="215" y="244"/>
                </a:lnTo>
                <a:lnTo>
                  <a:pt x="195" y="269"/>
                </a:lnTo>
                <a:lnTo>
                  <a:pt x="177" y="296"/>
                </a:lnTo>
                <a:lnTo>
                  <a:pt x="163" y="325"/>
                </a:lnTo>
                <a:lnTo>
                  <a:pt x="153" y="354"/>
                </a:lnTo>
                <a:lnTo>
                  <a:pt x="146" y="385"/>
                </a:lnTo>
                <a:lnTo>
                  <a:pt x="144" y="417"/>
                </a:lnTo>
                <a:lnTo>
                  <a:pt x="144" y="425"/>
                </a:lnTo>
                <a:lnTo>
                  <a:pt x="0" y="428"/>
                </a:lnTo>
                <a:lnTo>
                  <a:pt x="0" y="417"/>
                </a:lnTo>
                <a:lnTo>
                  <a:pt x="3" y="374"/>
                </a:lnTo>
                <a:lnTo>
                  <a:pt x="12" y="333"/>
                </a:lnTo>
                <a:lnTo>
                  <a:pt x="25" y="293"/>
                </a:lnTo>
                <a:lnTo>
                  <a:pt x="44" y="255"/>
                </a:lnTo>
                <a:lnTo>
                  <a:pt x="68" y="218"/>
                </a:lnTo>
                <a:lnTo>
                  <a:pt x="96" y="184"/>
                </a:lnTo>
                <a:lnTo>
                  <a:pt x="128" y="152"/>
                </a:lnTo>
                <a:lnTo>
                  <a:pt x="164" y="122"/>
                </a:lnTo>
                <a:lnTo>
                  <a:pt x="204" y="95"/>
                </a:lnTo>
                <a:lnTo>
                  <a:pt x="247" y="71"/>
                </a:lnTo>
                <a:lnTo>
                  <a:pt x="293" y="51"/>
                </a:lnTo>
                <a:lnTo>
                  <a:pt x="342" y="33"/>
                </a:lnTo>
                <a:lnTo>
                  <a:pt x="393" y="19"/>
                </a:lnTo>
                <a:lnTo>
                  <a:pt x="447" y="9"/>
                </a:lnTo>
                <a:lnTo>
                  <a:pt x="503" y="2"/>
                </a:lnTo>
                <a:lnTo>
                  <a:pt x="560" y="0"/>
                </a:lnTo>
                <a:lnTo>
                  <a:pt x="616" y="2"/>
                </a:lnTo>
                <a:lnTo>
                  <a:pt x="671" y="8"/>
                </a:lnTo>
                <a:lnTo>
                  <a:pt x="723" y="18"/>
                </a:lnTo>
                <a:lnTo>
                  <a:pt x="774" y="31"/>
                </a:lnTo>
                <a:lnTo>
                  <a:pt x="822" y="49"/>
                </a:lnTo>
                <a:lnTo>
                  <a:pt x="868" y="69"/>
                </a:lnTo>
                <a:lnTo>
                  <a:pt x="910" y="92"/>
                </a:lnTo>
                <a:lnTo>
                  <a:pt x="950" y="118"/>
                </a:lnTo>
                <a:lnTo>
                  <a:pt x="986" y="146"/>
                </a:lnTo>
                <a:lnTo>
                  <a:pt x="1019" y="178"/>
                </a:lnTo>
                <a:lnTo>
                  <a:pt x="1047" y="211"/>
                </a:lnTo>
                <a:lnTo>
                  <a:pt x="1071" y="246"/>
                </a:lnTo>
                <a:lnTo>
                  <a:pt x="1091" y="283"/>
                </a:lnTo>
                <a:lnTo>
                  <a:pt x="1105" y="322"/>
                </a:lnTo>
                <a:lnTo>
                  <a:pt x="1115" y="362"/>
                </a:lnTo>
                <a:lnTo>
                  <a:pt x="1120" y="404"/>
                </a:lnTo>
                <a:lnTo>
                  <a:pt x="1260" y="401"/>
                </a:lnTo>
                <a:lnTo>
                  <a:pt x="1054" y="563"/>
                </a:lnTo>
                <a:lnTo>
                  <a:pt x="836" y="410"/>
                </a:lnTo>
                <a:lnTo>
                  <a:pt x="976" y="407"/>
                </a:lnTo>
              </a:path>
            </a:pathLst>
          </a:custGeom>
          <a:solidFill>
            <a:schemeClr val="hlink"/>
          </a:solidFill>
          <a:ln>
            <a:noFill/>
          </a:ln>
          <a:extLst>
            <a:ext uri="{91240B29-F687-4F45-9708-019B960494DF}">
              <a14:hiddenLine xmlns:a14="http://schemas.microsoft.com/office/drawing/2010/main" w="9525" cap="rnd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57359" name="Freeform 15"/>
          <p:cNvSpPr>
            <a:spLocks/>
          </p:cNvSpPr>
          <p:nvPr/>
        </p:nvSpPr>
        <p:spPr bwMode="auto">
          <a:xfrm>
            <a:off x="4941888" y="4845050"/>
            <a:ext cx="2000250" cy="895350"/>
          </a:xfrm>
          <a:custGeom>
            <a:avLst/>
            <a:gdLst>
              <a:gd name="T0" fmla="*/ 2147483647 w 1260"/>
              <a:gd name="T1" fmla="*/ 2147483647 h 564"/>
              <a:gd name="T2" fmla="*/ 2147483647 w 1260"/>
              <a:gd name="T3" fmla="*/ 2147483647 h 564"/>
              <a:gd name="T4" fmla="*/ 2147483647 w 1260"/>
              <a:gd name="T5" fmla="*/ 2147483647 h 564"/>
              <a:gd name="T6" fmla="*/ 2147483647 w 1260"/>
              <a:gd name="T7" fmla="*/ 2147483647 h 564"/>
              <a:gd name="T8" fmla="*/ 2147483647 w 1260"/>
              <a:gd name="T9" fmla="*/ 2147483647 h 564"/>
              <a:gd name="T10" fmla="*/ 2147483647 w 1260"/>
              <a:gd name="T11" fmla="*/ 2147483647 h 564"/>
              <a:gd name="T12" fmla="*/ 2147483647 w 1260"/>
              <a:gd name="T13" fmla="*/ 2147483647 h 564"/>
              <a:gd name="T14" fmla="*/ 2147483647 w 1260"/>
              <a:gd name="T15" fmla="*/ 2147483647 h 564"/>
              <a:gd name="T16" fmla="*/ 2147483647 w 1260"/>
              <a:gd name="T17" fmla="*/ 2147483647 h 564"/>
              <a:gd name="T18" fmla="*/ 2147483647 w 1260"/>
              <a:gd name="T19" fmla="*/ 2147483647 h 564"/>
              <a:gd name="T20" fmla="*/ 2147483647 w 1260"/>
              <a:gd name="T21" fmla="*/ 2147483647 h 564"/>
              <a:gd name="T22" fmla="*/ 2147483647 w 1260"/>
              <a:gd name="T23" fmla="*/ 2147483647 h 564"/>
              <a:gd name="T24" fmla="*/ 2147483647 w 1260"/>
              <a:gd name="T25" fmla="*/ 2147483647 h 564"/>
              <a:gd name="T26" fmla="*/ 2147483647 w 1260"/>
              <a:gd name="T27" fmla="*/ 2147483647 h 564"/>
              <a:gd name="T28" fmla="*/ 2147483647 w 1260"/>
              <a:gd name="T29" fmla="*/ 2147483647 h 564"/>
              <a:gd name="T30" fmla="*/ 2147483647 w 1260"/>
              <a:gd name="T31" fmla="*/ 2147483647 h 564"/>
              <a:gd name="T32" fmla="*/ 2147483647 w 1260"/>
              <a:gd name="T33" fmla="*/ 2147483647 h 564"/>
              <a:gd name="T34" fmla="*/ 2147483647 w 1260"/>
              <a:gd name="T35" fmla="*/ 2147483647 h 564"/>
              <a:gd name="T36" fmla="*/ 2147483647 w 1260"/>
              <a:gd name="T37" fmla="*/ 2147483647 h 564"/>
              <a:gd name="T38" fmla="*/ 2147483647 w 1260"/>
              <a:gd name="T39" fmla="*/ 2147483647 h 564"/>
              <a:gd name="T40" fmla="*/ 2147483647 w 1260"/>
              <a:gd name="T41" fmla="*/ 2147483647 h 564"/>
              <a:gd name="T42" fmla="*/ 2147483647 w 1260"/>
              <a:gd name="T43" fmla="*/ 2147483647 h 564"/>
              <a:gd name="T44" fmla="*/ 2147483647 w 1260"/>
              <a:gd name="T45" fmla="*/ 2147483647 h 564"/>
              <a:gd name="T46" fmla="*/ 2147483647 w 1260"/>
              <a:gd name="T47" fmla="*/ 2147483647 h 564"/>
              <a:gd name="T48" fmla="*/ 2147483647 w 1260"/>
              <a:gd name="T49" fmla="*/ 2147483647 h 564"/>
              <a:gd name="T50" fmla="*/ 2147483647 w 1260"/>
              <a:gd name="T51" fmla="*/ 2147483647 h 564"/>
              <a:gd name="T52" fmla="*/ 2147483647 w 1260"/>
              <a:gd name="T53" fmla="*/ 2147483647 h 564"/>
              <a:gd name="T54" fmla="*/ 2147483647 w 1260"/>
              <a:gd name="T55" fmla="*/ 2147483647 h 564"/>
              <a:gd name="T56" fmla="*/ 2147483647 w 1260"/>
              <a:gd name="T57" fmla="*/ 2147483647 h 564"/>
              <a:gd name="T58" fmla="*/ 2147483647 w 1260"/>
              <a:gd name="T59" fmla="*/ 2147483647 h 564"/>
              <a:gd name="T60" fmla="*/ 0 w 1260"/>
              <a:gd name="T61" fmla="*/ 2147483647 h 564"/>
              <a:gd name="T62" fmla="*/ 2147483647 w 1260"/>
              <a:gd name="T63" fmla="*/ 2147483647 h 564"/>
              <a:gd name="T64" fmla="*/ 2147483647 w 1260"/>
              <a:gd name="T65" fmla="*/ 2147483647 h 564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w 1260"/>
              <a:gd name="T100" fmla="*/ 0 h 564"/>
              <a:gd name="T101" fmla="*/ 1260 w 1260"/>
              <a:gd name="T102" fmla="*/ 564 h 564"/>
            </a:gdLst>
            <a:ahLst/>
            <a:cxnLst>
              <a:cxn ang="T66">
                <a:pos x="T0" y="T1"/>
              </a:cxn>
              <a:cxn ang="T67">
                <a:pos x="T2" y="T3"/>
              </a:cxn>
              <a:cxn ang="T68">
                <a:pos x="T4" y="T5"/>
              </a:cxn>
              <a:cxn ang="T69">
                <a:pos x="T6" y="T7"/>
              </a:cxn>
              <a:cxn ang="T70">
                <a:pos x="T8" y="T9"/>
              </a:cxn>
              <a:cxn ang="T71">
                <a:pos x="T10" y="T11"/>
              </a:cxn>
              <a:cxn ang="T72">
                <a:pos x="T12" y="T13"/>
              </a:cxn>
              <a:cxn ang="T73">
                <a:pos x="T14" y="T15"/>
              </a:cxn>
              <a:cxn ang="T74">
                <a:pos x="T16" y="T17"/>
              </a:cxn>
              <a:cxn ang="T75">
                <a:pos x="T18" y="T19"/>
              </a:cxn>
              <a:cxn ang="T76">
                <a:pos x="T20" y="T21"/>
              </a:cxn>
              <a:cxn ang="T77">
                <a:pos x="T22" y="T23"/>
              </a:cxn>
              <a:cxn ang="T78">
                <a:pos x="T24" y="T25"/>
              </a:cxn>
              <a:cxn ang="T79">
                <a:pos x="T26" y="T27"/>
              </a:cxn>
              <a:cxn ang="T80">
                <a:pos x="T28" y="T29"/>
              </a:cxn>
              <a:cxn ang="T81">
                <a:pos x="T30" y="T31"/>
              </a:cxn>
              <a:cxn ang="T82">
                <a:pos x="T32" y="T33"/>
              </a:cxn>
              <a:cxn ang="T83">
                <a:pos x="T34" y="T35"/>
              </a:cxn>
              <a:cxn ang="T84">
                <a:pos x="T36" y="T37"/>
              </a:cxn>
              <a:cxn ang="T85">
                <a:pos x="T38" y="T39"/>
              </a:cxn>
              <a:cxn ang="T86">
                <a:pos x="T40" y="T41"/>
              </a:cxn>
              <a:cxn ang="T87">
                <a:pos x="T42" y="T43"/>
              </a:cxn>
              <a:cxn ang="T88">
                <a:pos x="T44" y="T45"/>
              </a:cxn>
              <a:cxn ang="T89">
                <a:pos x="T46" y="T47"/>
              </a:cxn>
              <a:cxn ang="T90">
                <a:pos x="T48" y="T49"/>
              </a:cxn>
              <a:cxn ang="T91">
                <a:pos x="T50" y="T51"/>
              </a:cxn>
              <a:cxn ang="T92">
                <a:pos x="T52" y="T53"/>
              </a:cxn>
              <a:cxn ang="T93">
                <a:pos x="T54" y="T55"/>
              </a:cxn>
              <a:cxn ang="T94">
                <a:pos x="T56" y="T57"/>
              </a:cxn>
              <a:cxn ang="T95">
                <a:pos x="T58" y="T59"/>
              </a:cxn>
              <a:cxn ang="T96">
                <a:pos x="T60" y="T61"/>
              </a:cxn>
              <a:cxn ang="T97">
                <a:pos x="T62" y="T63"/>
              </a:cxn>
              <a:cxn ang="T98">
                <a:pos x="T64" y="T65"/>
              </a:cxn>
            </a:cxnLst>
            <a:rect l="T99" t="T100" r="T101" b="T102"/>
            <a:pathLst>
              <a:path w="1260" h="564">
                <a:moveTo>
                  <a:pt x="283" y="157"/>
                </a:moveTo>
                <a:lnTo>
                  <a:pt x="287" y="187"/>
                </a:lnTo>
                <a:lnTo>
                  <a:pt x="294" y="218"/>
                </a:lnTo>
                <a:lnTo>
                  <a:pt x="305" y="246"/>
                </a:lnTo>
                <a:lnTo>
                  <a:pt x="320" y="273"/>
                </a:lnTo>
                <a:lnTo>
                  <a:pt x="338" y="300"/>
                </a:lnTo>
                <a:lnTo>
                  <a:pt x="359" y="324"/>
                </a:lnTo>
                <a:lnTo>
                  <a:pt x="410" y="369"/>
                </a:lnTo>
                <a:lnTo>
                  <a:pt x="471" y="405"/>
                </a:lnTo>
                <a:lnTo>
                  <a:pt x="540" y="433"/>
                </a:lnTo>
                <a:lnTo>
                  <a:pt x="617" y="450"/>
                </a:lnTo>
                <a:lnTo>
                  <a:pt x="658" y="454"/>
                </a:lnTo>
                <a:lnTo>
                  <a:pt x="699" y="456"/>
                </a:lnTo>
                <a:lnTo>
                  <a:pt x="741" y="454"/>
                </a:lnTo>
                <a:lnTo>
                  <a:pt x="783" y="450"/>
                </a:lnTo>
                <a:lnTo>
                  <a:pt x="861" y="432"/>
                </a:lnTo>
                <a:lnTo>
                  <a:pt x="931" y="403"/>
                </a:lnTo>
                <a:lnTo>
                  <a:pt x="993" y="366"/>
                </a:lnTo>
                <a:lnTo>
                  <a:pt x="1020" y="343"/>
                </a:lnTo>
                <a:lnTo>
                  <a:pt x="1044" y="320"/>
                </a:lnTo>
                <a:lnTo>
                  <a:pt x="1064" y="294"/>
                </a:lnTo>
                <a:lnTo>
                  <a:pt x="1082" y="267"/>
                </a:lnTo>
                <a:lnTo>
                  <a:pt x="1096" y="239"/>
                </a:lnTo>
                <a:lnTo>
                  <a:pt x="1106" y="209"/>
                </a:lnTo>
                <a:lnTo>
                  <a:pt x="1113" y="179"/>
                </a:lnTo>
                <a:lnTo>
                  <a:pt x="1115" y="147"/>
                </a:lnTo>
                <a:lnTo>
                  <a:pt x="1115" y="138"/>
                </a:lnTo>
                <a:lnTo>
                  <a:pt x="1259" y="135"/>
                </a:lnTo>
                <a:lnTo>
                  <a:pt x="1259" y="147"/>
                </a:lnTo>
                <a:lnTo>
                  <a:pt x="1256" y="189"/>
                </a:lnTo>
                <a:lnTo>
                  <a:pt x="1248" y="231"/>
                </a:lnTo>
                <a:lnTo>
                  <a:pt x="1234" y="271"/>
                </a:lnTo>
                <a:lnTo>
                  <a:pt x="1216" y="309"/>
                </a:lnTo>
                <a:lnTo>
                  <a:pt x="1192" y="345"/>
                </a:lnTo>
                <a:lnTo>
                  <a:pt x="1164" y="380"/>
                </a:lnTo>
                <a:lnTo>
                  <a:pt x="1131" y="411"/>
                </a:lnTo>
                <a:lnTo>
                  <a:pt x="1095" y="441"/>
                </a:lnTo>
                <a:lnTo>
                  <a:pt x="1055" y="468"/>
                </a:lnTo>
                <a:lnTo>
                  <a:pt x="1013" y="492"/>
                </a:lnTo>
                <a:lnTo>
                  <a:pt x="966" y="513"/>
                </a:lnTo>
                <a:lnTo>
                  <a:pt x="917" y="530"/>
                </a:lnTo>
                <a:lnTo>
                  <a:pt x="866" y="545"/>
                </a:lnTo>
                <a:lnTo>
                  <a:pt x="812" y="555"/>
                </a:lnTo>
                <a:lnTo>
                  <a:pt x="757" y="561"/>
                </a:lnTo>
                <a:lnTo>
                  <a:pt x="699" y="563"/>
                </a:lnTo>
                <a:lnTo>
                  <a:pt x="643" y="561"/>
                </a:lnTo>
                <a:lnTo>
                  <a:pt x="589" y="555"/>
                </a:lnTo>
                <a:lnTo>
                  <a:pt x="536" y="545"/>
                </a:lnTo>
                <a:lnTo>
                  <a:pt x="486" y="532"/>
                </a:lnTo>
                <a:lnTo>
                  <a:pt x="437" y="515"/>
                </a:lnTo>
                <a:lnTo>
                  <a:pt x="392" y="495"/>
                </a:lnTo>
                <a:lnTo>
                  <a:pt x="349" y="472"/>
                </a:lnTo>
                <a:lnTo>
                  <a:pt x="310" y="446"/>
                </a:lnTo>
                <a:lnTo>
                  <a:pt x="273" y="417"/>
                </a:lnTo>
                <a:lnTo>
                  <a:pt x="241" y="386"/>
                </a:lnTo>
                <a:lnTo>
                  <a:pt x="212" y="353"/>
                </a:lnTo>
                <a:lnTo>
                  <a:pt x="188" y="318"/>
                </a:lnTo>
                <a:lnTo>
                  <a:pt x="169" y="280"/>
                </a:lnTo>
                <a:lnTo>
                  <a:pt x="154" y="242"/>
                </a:lnTo>
                <a:lnTo>
                  <a:pt x="144" y="201"/>
                </a:lnTo>
                <a:lnTo>
                  <a:pt x="139" y="160"/>
                </a:lnTo>
                <a:lnTo>
                  <a:pt x="0" y="163"/>
                </a:lnTo>
                <a:lnTo>
                  <a:pt x="205" y="0"/>
                </a:lnTo>
                <a:lnTo>
                  <a:pt x="424" y="153"/>
                </a:lnTo>
                <a:lnTo>
                  <a:pt x="283" y="157"/>
                </a:lnTo>
              </a:path>
            </a:pathLst>
          </a:custGeom>
          <a:solidFill>
            <a:schemeClr val="hlink"/>
          </a:solidFill>
          <a:ln>
            <a:noFill/>
          </a:ln>
          <a:extLst>
            <a:ext uri="{91240B29-F687-4F45-9708-019B960494DF}">
              <a14:hiddenLine xmlns:a14="http://schemas.microsoft.com/office/drawing/2010/main" w="9525" cap="rnd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57360" name="Oval 16"/>
          <p:cNvSpPr>
            <a:spLocks noChangeArrowheads="1"/>
          </p:cNvSpPr>
          <p:nvPr/>
        </p:nvSpPr>
        <p:spPr bwMode="auto">
          <a:xfrm>
            <a:off x="5318125" y="4232275"/>
            <a:ext cx="1450975" cy="1389063"/>
          </a:xfrm>
          <a:prstGeom prst="ellips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lIns="92075" tIns="46038" rIns="92075" bIns="46038" anchor="ctr"/>
          <a:lstStyle>
            <a:lvl1pPr>
              <a:buClr>
                <a:srgbClr val="002060"/>
              </a:buClr>
              <a:buFont typeface="Wingdings" pitchFamily="2" charset="2"/>
              <a:defRPr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  <a:lvl2pPr marL="742950" indent="-28575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2pPr>
            <a:lvl3pPr marL="1143000" indent="-22860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3pPr>
            <a:lvl4pPr marL="1600200" indent="-22860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4pPr>
            <a:lvl5pPr marL="2057400" indent="-22860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9pPr>
          </a:lstStyle>
          <a:p>
            <a:pPr algn="ctr" eaLnBrk="1" hangingPunct="1">
              <a:buClr>
                <a:schemeClr val="tx1"/>
              </a:buClr>
            </a:pPr>
            <a:r>
              <a:rPr lang="ru-RU" altLang="ru-RU">
                <a:solidFill>
                  <a:schemeClr val="tx2"/>
                </a:solidFill>
                <a:latin typeface="Arial" pitchFamily="34" charset="0"/>
              </a:rPr>
              <a:t>Цикл </a:t>
            </a:r>
          </a:p>
          <a:p>
            <a:pPr algn="ctr" eaLnBrk="1" hangingPunct="1">
              <a:buClr>
                <a:schemeClr val="tx1"/>
              </a:buClr>
            </a:pPr>
            <a:r>
              <a:rPr lang="ru-RU" altLang="ru-RU">
                <a:solidFill>
                  <a:schemeClr val="tx2"/>
                </a:solidFill>
                <a:latin typeface="Arial" pitchFamily="34" charset="0"/>
              </a:rPr>
              <a:t>мочевины</a:t>
            </a:r>
            <a:endParaRPr lang="en-GB" altLang="ru-RU">
              <a:solidFill>
                <a:schemeClr val="tx2"/>
              </a:solidFill>
              <a:latin typeface="Arial" pitchFamily="34" charset="0"/>
            </a:endParaRPr>
          </a:p>
        </p:txBody>
      </p:sp>
      <p:sp>
        <p:nvSpPr>
          <p:cNvPr id="57361" name="AutoShape 17"/>
          <p:cNvSpPr>
            <a:spLocks noChangeArrowheads="1"/>
          </p:cNvSpPr>
          <p:nvPr/>
        </p:nvSpPr>
        <p:spPr bwMode="auto">
          <a:xfrm>
            <a:off x="4554538" y="4608513"/>
            <a:ext cx="508000" cy="439737"/>
          </a:xfrm>
          <a:prstGeom prst="leftArrow">
            <a:avLst>
              <a:gd name="adj1" fmla="val 50000"/>
              <a:gd name="adj2" fmla="val 28881"/>
            </a:avLst>
          </a:prstGeom>
          <a:pattFill prst="ltVert">
            <a:fgClr>
              <a:schemeClr val="hlink"/>
            </a:fgClr>
            <a:bgClr>
              <a:srgbClr val="FFFFFF"/>
            </a:bgClr>
          </a:patt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buClr>
                <a:srgbClr val="002060"/>
              </a:buClr>
              <a:buFont typeface="Wingdings" pitchFamily="2" charset="2"/>
              <a:defRPr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  <a:lvl2pPr marL="742950" indent="-28575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2pPr>
            <a:lvl3pPr marL="1143000" indent="-22860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3pPr>
            <a:lvl4pPr marL="1600200" indent="-22860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4pPr>
            <a:lvl5pPr marL="2057400" indent="-22860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9pPr>
          </a:lstStyle>
          <a:p>
            <a:pPr eaLnBrk="1" hangingPunct="1">
              <a:buClr>
                <a:schemeClr val="tx1"/>
              </a:buClr>
            </a:pPr>
            <a:endParaRPr lang="ru-RU" altLang="ru-RU" sz="1800">
              <a:solidFill>
                <a:schemeClr val="tx2"/>
              </a:solidFill>
              <a:latin typeface="Arial" pitchFamily="34" charset="0"/>
            </a:endParaRPr>
          </a:p>
        </p:txBody>
      </p:sp>
      <p:sp>
        <p:nvSpPr>
          <p:cNvPr id="57362" name="Rectangle 18"/>
          <p:cNvSpPr>
            <a:spLocks noChangeArrowheads="1"/>
          </p:cNvSpPr>
          <p:nvPr/>
        </p:nvSpPr>
        <p:spPr bwMode="auto">
          <a:xfrm>
            <a:off x="811213" y="2486025"/>
            <a:ext cx="2800350" cy="400050"/>
          </a:xfrm>
          <a:prstGeom prst="rect">
            <a:avLst/>
          </a:prstGeom>
          <a:solidFill>
            <a:schemeClr val="hlink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>
            <a:spAutoFit/>
          </a:bodyPr>
          <a:lstStyle>
            <a:lvl1pPr marL="190500" indent="-190500">
              <a:buClr>
                <a:srgbClr val="002060"/>
              </a:buClr>
              <a:buFont typeface="Wingdings" pitchFamily="2" charset="2"/>
              <a:tabLst>
                <a:tab pos="190500" algn="l"/>
              </a:tabLst>
              <a:defRPr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  <a:lvl2pPr marL="742950" indent="-285750">
              <a:spcBef>
                <a:spcPct val="20000"/>
              </a:spcBef>
              <a:buFont typeface="Arial" pitchFamily="34" charset="0"/>
              <a:buChar char="–"/>
              <a:tabLst>
                <a:tab pos="190500" algn="l"/>
              </a:tabLst>
              <a:defRPr sz="280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2pPr>
            <a:lvl3pPr marL="1143000" indent="-228600">
              <a:spcBef>
                <a:spcPct val="20000"/>
              </a:spcBef>
              <a:buFont typeface="Arial" pitchFamily="34" charset="0"/>
              <a:buChar char="•"/>
              <a:tabLst>
                <a:tab pos="190500" algn="l"/>
              </a:tabLst>
              <a:defRPr sz="240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3pPr>
            <a:lvl4pPr marL="1600200" indent="-228600">
              <a:spcBef>
                <a:spcPct val="20000"/>
              </a:spcBef>
              <a:buFont typeface="Arial" pitchFamily="34" charset="0"/>
              <a:buChar char="–"/>
              <a:tabLst>
                <a:tab pos="190500" algn="l"/>
              </a:tabLst>
              <a:defRPr sz="200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4pPr>
            <a:lvl5pPr marL="2057400" indent="-228600">
              <a:spcBef>
                <a:spcPct val="20000"/>
              </a:spcBef>
              <a:buFont typeface="Arial" pitchFamily="34" charset="0"/>
              <a:buChar char="»"/>
              <a:tabLst>
                <a:tab pos="190500" algn="l"/>
              </a:tabLst>
              <a:defRPr sz="200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tabLst>
                <a:tab pos="190500" algn="l"/>
              </a:tabLst>
              <a:defRPr sz="200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tabLst>
                <a:tab pos="190500" algn="l"/>
              </a:tabLst>
              <a:defRPr sz="200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tabLst>
                <a:tab pos="190500" algn="l"/>
              </a:tabLst>
              <a:defRPr sz="200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tabLst>
                <a:tab pos="190500" algn="l"/>
              </a:tabLst>
              <a:defRPr sz="200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9pPr>
          </a:lstStyle>
          <a:p>
            <a:pPr eaLnBrk="1" hangingPunct="1">
              <a:buClr>
                <a:schemeClr val="tx1"/>
              </a:buClr>
              <a:buFont typeface="Symbol" pitchFamily="18" charset="2"/>
              <a:buChar char="·"/>
            </a:pPr>
            <a:r>
              <a:rPr lang="ru-RU" altLang="ru-RU">
                <a:solidFill>
                  <a:schemeClr val="bg1"/>
                </a:solidFill>
                <a:latin typeface="Arial" pitchFamily="34" charset="0"/>
              </a:rPr>
              <a:t>Радикалы кислот</a:t>
            </a:r>
            <a:endParaRPr lang="en-GB" altLang="ru-RU">
              <a:solidFill>
                <a:schemeClr val="bg1"/>
              </a:solidFill>
              <a:latin typeface="Arial" pitchFamily="34" charset="0"/>
            </a:endParaRPr>
          </a:p>
        </p:txBody>
      </p:sp>
      <p:sp>
        <p:nvSpPr>
          <p:cNvPr id="57363" name="Rectangle 19"/>
          <p:cNvSpPr>
            <a:spLocks noChangeArrowheads="1"/>
          </p:cNvSpPr>
          <p:nvPr/>
        </p:nvSpPr>
        <p:spPr bwMode="auto">
          <a:xfrm>
            <a:off x="1517650" y="3008313"/>
            <a:ext cx="2093913" cy="400050"/>
          </a:xfrm>
          <a:prstGeom prst="rect">
            <a:avLst/>
          </a:prstGeom>
          <a:solidFill>
            <a:schemeClr val="hlink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>
            <a:spAutoFit/>
          </a:bodyPr>
          <a:lstStyle>
            <a:lvl1pPr marL="190500" indent="-190500">
              <a:buClr>
                <a:srgbClr val="002060"/>
              </a:buClr>
              <a:buFont typeface="Wingdings" pitchFamily="2" charset="2"/>
              <a:tabLst>
                <a:tab pos="190500" algn="l"/>
              </a:tabLst>
              <a:defRPr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  <a:lvl2pPr marL="742950" indent="-285750">
              <a:spcBef>
                <a:spcPct val="20000"/>
              </a:spcBef>
              <a:buFont typeface="Arial" pitchFamily="34" charset="0"/>
              <a:buChar char="–"/>
              <a:tabLst>
                <a:tab pos="190500" algn="l"/>
              </a:tabLst>
              <a:defRPr sz="280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2pPr>
            <a:lvl3pPr marL="1143000" indent="-228600">
              <a:spcBef>
                <a:spcPct val="20000"/>
              </a:spcBef>
              <a:buFont typeface="Arial" pitchFamily="34" charset="0"/>
              <a:buChar char="•"/>
              <a:tabLst>
                <a:tab pos="190500" algn="l"/>
              </a:tabLst>
              <a:defRPr sz="240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3pPr>
            <a:lvl4pPr marL="1600200" indent="-228600">
              <a:spcBef>
                <a:spcPct val="20000"/>
              </a:spcBef>
              <a:buFont typeface="Arial" pitchFamily="34" charset="0"/>
              <a:buChar char="–"/>
              <a:tabLst>
                <a:tab pos="190500" algn="l"/>
              </a:tabLst>
              <a:defRPr sz="200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4pPr>
            <a:lvl5pPr marL="2057400" indent="-228600">
              <a:spcBef>
                <a:spcPct val="20000"/>
              </a:spcBef>
              <a:buFont typeface="Arial" pitchFamily="34" charset="0"/>
              <a:buChar char="»"/>
              <a:tabLst>
                <a:tab pos="190500" algn="l"/>
              </a:tabLst>
              <a:defRPr sz="200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tabLst>
                <a:tab pos="190500" algn="l"/>
              </a:tabLst>
              <a:defRPr sz="200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tabLst>
                <a:tab pos="190500" algn="l"/>
              </a:tabLst>
              <a:defRPr sz="200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tabLst>
                <a:tab pos="190500" algn="l"/>
              </a:tabLst>
              <a:defRPr sz="200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tabLst>
                <a:tab pos="190500" algn="l"/>
              </a:tabLst>
              <a:defRPr sz="200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9pPr>
          </a:lstStyle>
          <a:p>
            <a:pPr eaLnBrk="1" hangingPunct="1">
              <a:buClr>
                <a:schemeClr val="tx1"/>
              </a:buClr>
              <a:buFont typeface="Symbol" pitchFamily="18" charset="2"/>
              <a:buChar char="·"/>
            </a:pPr>
            <a:r>
              <a:rPr lang="ru-RU" altLang="ru-RU">
                <a:solidFill>
                  <a:schemeClr val="bg1"/>
                </a:solidFill>
                <a:latin typeface="Arial" pitchFamily="34" charset="0"/>
              </a:rPr>
              <a:t>Фосфаты</a:t>
            </a:r>
            <a:endParaRPr lang="en-GB" altLang="ru-RU">
              <a:solidFill>
                <a:schemeClr val="bg1"/>
              </a:solidFill>
              <a:latin typeface="Arial" pitchFamily="34" charset="0"/>
            </a:endParaRPr>
          </a:p>
        </p:txBody>
      </p:sp>
      <p:sp>
        <p:nvSpPr>
          <p:cNvPr id="57364" name="Rectangle 20"/>
          <p:cNvSpPr>
            <a:spLocks noChangeArrowheads="1"/>
          </p:cNvSpPr>
          <p:nvPr/>
        </p:nvSpPr>
        <p:spPr bwMode="auto">
          <a:xfrm>
            <a:off x="1146175" y="3530600"/>
            <a:ext cx="2465388" cy="400050"/>
          </a:xfrm>
          <a:prstGeom prst="rect">
            <a:avLst/>
          </a:prstGeom>
          <a:solidFill>
            <a:schemeClr val="hlink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>
            <a:spAutoFit/>
          </a:bodyPr>
          <a:lstStyle>
            <a:lvl1pPr marL="190500" indent="-190500">
              <a:buClr>
                <a:srgbClr val="002060"/>
              </a:buClr>
              <a:buFont typeface="Wingdings" pitchFamily="2" charset="2"/>
              <a:tabLst>
                <a:tab pos="190500" algn="l"/>
              </a:tabLst>
              <a:defRPr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  <a:lvl2pPr marL="742950" indent="-285750">
              <a:spcBef>
                <a:spcPct val="20000"/>
              </a:spcBef>
              <a:buFont typeface="Arial" pitchFamily="34" charset="0"/>
              <a:buChar char="–"/>
              <a:tabLst>
                <a:tab pos="190500" algn="l"/>
              </a:tabLst>
              <a:defRPr sz="280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2pPr>
            <a:lvl3pPr marL="1143000" indent="-228600">
              <a:spcBef>
                <a:spcPct val="20000"/>
              </a:spcBef>
              <a:buFont typeface="Arial" pitchFamily="34" charset="0"/>
              <a:buChar char="•"/>
              <a:tabLst>
                <a:tab pos="190500" algn="l"/>
              </a:tabLst>
              <a:defRPr sz="240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3pPr>
            <a:lvl4pPr marL="1600200" indent="-228600">
              <a:spcBef>
                <a:spcPct val="20000"/>
              </a:spcBef>
              <a:buFont typeface="Arial" pitchFamily="34" charset="0"/>
              <a:buChar char="–"/>
              <a:tabLst>
                <a:tab pos="190500" algn="l"/>
              </a:tabLst>
              <a:defRPr sz="200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4pPr>
            <a:lvl5pPr marL="2057400" indent="-228600">
              <a:spcBef>
                <a:spcPct val="20000"/>
              </a:spcBef>
              <a:buFont typeface="Arial" pitchFamily="34" charset="0"/>
              <a:buChar char="»"/>
              <a:tabLst>
                <a:tab pos="190500" algn="l"/>
              </a:tabLst>
              <a:defRPr sz="200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tabLst>
                <a:tab pos="190500" algn="l"/>
              </a:tabLst>
              <a:defRPr sz="200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tabLst>
                <a:tab pos="190500" algn="l"/>
              </a:tabLst>
              <a:defRPr sz="200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tabLst>
                <a:tab pos="190500" algn="l"/>
              </a:tabLst>
              <a:defRPr sz="200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tabLst>
                <a:tab pos="190500" algn="l"/>
              </a:tabLst>
              <a:defRPr sz="200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9pPr>
          </a:lstStyle>
          <a:p>
            <a:pPr eaLnBrk="1" hangingPunct="1">
              <a:buClr>
                <a:schemeClr val="tx1"/>
              </a:buClr>
              <a:buFont typeface="Symbol" pitchFamily="18" charset="2"/>
              <a:buChar char="·"/>
            </a:pPr>
            <a:r>
              <a:rPr lang="ru-RU" altLang="ru-RU">
                <a:solidFill>
                  <a:schemeClr val="bg1"/>
                </a:solidFill>
                <a:latin typeface="Arial" pitchFamily="34" charset="0"/>
              </a:rPr>
              <a:t>Аминокислоты</a:t>
            </a:r>
            <a:endParaRPr lang="en-GB" altLang="ru-RU">
              <a:solidFill>
                <a:schemeClr val="bg1"/>
              </a:solidFill>
              <a:latin typeface="Arial" pitchFamily="34" charset="0"/>
            </a:endParaRPr>
          </a:p>
        </p:txBody>
      </p:sp>
      <p:sp>
        <p:nvSpPr>
          <p:cNvPr id="57365" name="AutoShape 21"/>
          <p:cNvSpPr>
            <a:spLocks noChangeArrowheads="1"/>
          </p:cNvSpPr>
          <p:nvPr/>
        </p:nvSpPr>
        <p:spPr bwMode="auto">
          <a:xfrm>
            <a:off x="1938338" y="3951288"/>
            <a:ext cx="439737" cy="508000"/>
          </a:xfrm>
          <a:prstGeom prst="upArrow">
            <a:avLst>
              <a:gd name="adj1" fmla="val 50000"/>
              <a:gd name="adj2" fmla="val 28881"/>
            </a:avLst>
          </a:prstGeom>
          <a:solidFill>
            <a:srgbClr val="FF3300"/>
          </a:solidFill>
          <a:ln w="12700">
            <a:solidFill>
              <a:srgbClr val="FF3300"/>
            </a:solidFill>
            <a:miter lim="800000"/>
            <a:headEnd/>
            <a:tailEnd/>
          </a:ln>
        </p:spPr>
        <p:txBody>
          <a:bodyPr vert="eaVert" wrap="none" anchor="ctr"/>
          <a:lstStyle>
            <a:lvl1pPr>
              <a:buClr>
                <a:srgbClr val="002060"/>
              </a:buClr>
              <a:buFont typeface="Wingdings" pitchFamily="2" charset="2"/>
              <a:defRPr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  <a:lvl2pPr marL="742950" indent="-28575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2pPr>
            <a:lvl3pPr marL="1143000" indent="-22860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3pPr>
            <a:lvl4pPr marL="1600200" indent="-22860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4pPr>
            <a:lvl5pPr marL="2057400" indent="-22860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9pPr>
          </a:lstStyle>
          <a:p>
            <a:pPr eaLnBrk="1" hangingPunct="1">
              <a:buClr>
                <a:schemeClr val="tx1"/>
              </a:buClr>
            </a:pPr>
            <a:endParaRPr lang="ru-RU" altLang="ru-RU" sz="1800">
              <a:solidFill>
                <a:schemeClr val="tx2"/>
              </a:solidFill>
              <a:latin typeface="Arial" pitchFamily="34" charset="0"/>
            </a:endParaRPr>
          </a:p>
        </p:txBody>
      </p:sp>
      <p:sp>
        <p:nvSpPr>
          <p:cNvPr id="57366" name="AutoShape 22"/>
          <p:cNvSpPr>
            <a:spLocks noChangeArrowheads="1"/>
          </p:cNvSpPr>
          <p:nvPr/>
        </p:nvSpPr>
        <p:spPr bwMode="auto">
          <a:xfrm>
            <a:off x="1952625" y="4943475"/>
            <a:ext cx="439738" cy="414338"/>
          </a:xfrm>
          <a:prstGeom prst="upArrow">
            <a:avLst>
              <a:gd name="adj1" fmla="val 50000"/>
              <a:gd name="adj2" fmla="val 25000"/>
            </a:avLst>
          </a:prstGeom>
          <a:solidFill>
            <a:srgbClr val="FF3300"/>
          </a:solidFill>
          <a:ln w="12700">
            <a:solidFill>
              <a:srgbClr val="FF3300"/>
            </a:solidFill>
            <a:miter lim="800000"/>
            <a:headEnd/>
            <a:tailEnd/>
          </a:ln>
        </p:spPr>
        <p:txBody>
          <a:bodyPr vert="eaVert" wrap="none" anchor="ctr"/>
          <a:lstStyle>
            <a:lvl1pPr>
              <a:buClr>
                <a:srgbClr val="002060"/>
              </a:buClr>
              <a:buFont typeface="Wingdings" pitchFamily="2" charset="2"/>
              <a:defRPr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  <a:lvl2pPr marL="742950" indent="-28575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2pPr>
            <a:lvl3pPr marL="1143000" indent="-22860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3pPr>
            <a:lvl4pPr marL="1600200" indent="-22860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4pPr>
            <a:lvl5pPr marL="2057400" indent="-22860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9pPr>
          </a:lstStyle>
          <a:p>
            <a:pPr eaLnBrk="1" hangingPunct="1">
              <a:buClr>
                <a:schemeClr val="tx1"/>
              </a:buClr>
            </a:pPr>
            <a:endParaRPr lang="ru-RU" altLang="ru-RU" sz="1800">
              <a:solidFill>
                <a:schemeClr val="tx2"/>
              </a:solidFill>
              <a:latin typeface="Arial" pitchFamily="34" charset="0"/>
            </a:endParaRPr>
          </a:p>
        </p:txBody>
      </p:sp>
      <p:sp>
        <p:nvSpPr>
          <p:cNvPr id="57367" name="Rectangle 23"/>
          <p:cNvSpPr>
            <a:spLocks noChangeArrowheads="1"/>
          </p:cNvSpPr>
          <p:nvPr/>
        </p:nvSpPr>
        <p:spPr bwMode="auto">
          <a:xfrm>
            <a:off x="1538288" y="5440363"/>
            <a:ext cx="1292225" cy="400050"/>
          </a:xfrm>
          <a:prstGeom prst="rect">
            <a:avLst/>
          </a:prstGeom>
          <a:solidFill>
            <a:schemeClr val="hlink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>
            <a:spAutoFit/>
          </a:bodyPr>
          <a:lstStyle>
            <a:lvl1pPr marL="190500" indent="-190500">
              <a:buClr>
                <a:srgbClr val="002060"/>
              </a:buClr>
              <a:buFont typeface="Wingdings" pitchFamily="2" charset="2"/>
              <a:tabLst>
                <a:tab pos="190500" algn="l"/>
              </a:tabLst>
              <a:defRPr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  <a:lvl2pPr marL="742950" indent="-285750">
              <a:spcBef>
                <a:spcPct val="20000"/>
              </a:spcBef>
              <a:buFont typeface="Arial" pitchFamily="34" charset="0"/>
              <a:buChar char="–"/>
              <a:tabLst>
                <a:tab pos="190500" algn="l"/>
              </a:tabLst>
              <a:defRPr sz="280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2pPr>
            <a:lvl3pPr marL="1143000" indent="-228600">
              <a:spcBef>
                <a:spcPct val="20000"/>
              </a:spcBef>
              <a:buFont typeface="Arial" pitchFamily="34" charset="0"/>
              <a:buChar char="•"/>
              <a:tabLst>
                <a:tab pos="190500" algn="l"/>
              </a:tabLst>
              <a:defRPr sz="240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3pPr>
            <a:lvl4pPr marL="1600200" indent="-228600">
              <a:spcBef>
                <a:spcPct val="20000"/>
              </a:spcBef>
              <a:buFont typeface="Arial" pitchFamily="34" charset="0"/>
              <a:buChar char="–"/>
              <a:tabLst>
                <a:tab pos="190500" algn="l"/>
              </a:tabLst>
              <a:defRPr sz="200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4pPr>
            <a:lvl5pPr marL="2057400" indent="-228600">
              <a:spcBef>
                <a:spcPct val="20000"/>
              </a:spcBef>
              <a:buFont typeface="Arial" pitchFamily="34" charset="0"/>
              <a:buChar char="»"/>
              <a:tabLst>
                <a:tab pos="190500" algn="l"/>
              </a:tabLst>
              <a:defRPr sz="200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tabLst>
                <a:tab pos="190500" algn="l"/>
              </a:tabLst>
              <a:defRPr sz="200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tabLst>
                <a:tab pos="190500" algn="l"/>
              </a:tabLst>
              <a:defRPr sz="200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tabLst>
                <a:tab pos="190500" algn="l"/>
              </a:tabLst>
              <a:defRPr sz="200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tabLst>
                <a:tab pos="190500" algn="l"/>
              </a:tabLst>
              <a:defRPr sz="200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9pPr>
          </a:lstStyle>
          <a:p>
            <a:pPr eaLnBrk="1" hangingPunct="1">
              <a:buClr>
                <a:schemeClr val="tx1"/>
              </a:buClr>
            </a:pPr>
            <a:r>
              <a:rPr lang="ru-RU" altLang="ru-RU">
                <a:solidFill>
                  <a:schemeClr val="tx2"/>
                </a:solidFill>
                <a:latin typeface="Arial" pitchFamily="34" charset="0"/>
              </a:rPr>
              <a:t>Энергия</a:t>
            </a:r>
            <a:endParaRPr lang="en-GB" altLang="ru-RU">
              <a:solidFill>
                <a:schemeClr val="tx2"/>
              </a:solidFill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5481725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194" name="Номер слайда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20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ED699509-3860-4153-9227-687736429FB1}" type="slidenum">
              <a:rPr lang="ru-RU" altLang="ru-RU" sz="1800" smtClean="0">
                <a:solidFill>
                  <a:srgbClr val="000000"/>
                </a:solidFill>
                <a:latin typeface="Verdana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27</a:t>
            </a:fld>
            <a:endParaRPr lang="ru-RU" altLang="ru-RU" sz="1800" smtClean="0">
              <a:solidFill>
                <a:srgbClr val="000000"/>
              </a:solidFill>
              <a:latin typeface="Verdana" pitchFamily="34" charset="0"/>
            </a:endParaRPr>
          </a:p>
        </p:txBody>
      </p:sp>
      <p:sp>
        <p:nvSpPr>
          <p:cNvPr id="136195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46050" y="85725"/>
            <a:ext cx="8229600" cy="7429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r>
              <a:rPr lang="ru-RU" altLang="ru-RU" sz="2800" b="0" dirty="0" smtClean="0">
                <a:solidFill>
                  <a:schemeClr val="tx2"/>
                </a:solidFill>
              </a:rPr>
              <a:t>Влияние МБД и Кетостерила на факторы риска и прогрессирования ХБП и ССЗ</a:t>
            </a:r>
          </a:p>
        </p:txBody>
      </p:sp>
      <p:pic>
        <p:nvPicPr>
          <p:cNvPr id="136196" name="Picture 3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85738" y="1062038"/>
            <a:ext cx="8299450" cy="7677150"/>
          </a:xfrm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62334040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218" name="Номер слайда 2"/>
          <p:cNvSpPr>
            <a:spLocks noGrp="1"/>
          </p:cNvSpPr>
          <p:nvPr>
            <p:ph type="sldNum" sz="quarter" idx="12"/>
          </p:nvPr>
        </p:nvSpPr>
        <p:spPr bwMode="auto">
          <a:xfrm>
            <a:off x="3124200" y="6356350"/>
            <a:ext cx="289560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20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l"/>
            <a:endParaRPr lang="de-DE" altLang="ru-RU" dirty="0" smtClean="0">
              <a:solidFill>
                <a:srgbClr val="898989"/>
              </a:solidFill>
            </a:endParaRPr>
          </a:p>
        </p:txBody>
      </p:sp>
      <p:pic>
        <p:nvPicPr>
          <p:cNvPr id="137219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175" y="1647825"/>
            <a:ext cx="4557713" cy="3209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7220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30738" y="1647825"/>
            <a:ext cx="4513262" cy="3209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761732" name="Text Box 4"/>
          <p:cNvSpPr txBox="1">
            <a:spLocks noChangeArrowheads="1"/>
          </p:cNvSpPr>
          <p:nvPr/>
        </p:nvSpPr>
        <p:spPr bwMode="auto">
          <a:xfrm>
            <a:off x="257175" y="4708525"/>
            <a:ext cx="8886825" cy="1631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defRPr/>
            </a:pPr>
            <a:r>
              <a:rPr lang="ru-RU" sz="1600" b="1" dirty="0">
                <a:solidFill>
                  <a:srgbClr val="002060"/>
                </a:solidFill>
              </a:rPr>
              <a:t>Расчетная </a:t>
            </a:r>
            <a:r>
              <a:rPr lang="ru-RU" sz="1600" dirty="0">
                <a:solidFill>
                  <a:srgbClr val="002060"/>
                </a:solidFill>
              </a:rPr>
              <a:t>отсрочка (в годах) до документированного начала диализа </a:t>
            </a:r>
            <a:r>
              <a:rPr lang="de-DE" sz="1600" dirty="0">
                <a:solidFill>
                  <a:srgbClr val="002060"/>
                </a:solidFill>
              </a:rPr>
              <a:t>(5 </a:t>
            </a:r>
            <a:r>
              <a:rPr lang="ru-RU" sz="1600" dirty="0">
                <a:solidFill>
                  <a:srgbClr val="002060"/>
                </a:solidFill>
              </a:rPr>
              <a:t>мл</a:t>
            </a:r>
            <a:r>
              <a:rPr lang="de-DE" sz="1600" dirty="0">
                <a:solidFill>
                  <a:srgbClr val="002060"/>
                </a:solidFill>
              </a:rPr>
              <a:t>/</a:t>
            </a:r>
            <a:r>
              <a:rPr lang="ru-RU" sz="1600" dirty="0">
                <a:solidFill>
                  <a:srgbClr val="002060"/>
                </a:solidFill>
              </a:rPr>
              <a:t>мин</a:t>
            </a:r>
            <a:r>
              <a:rPr lang="de-DE" sz="1600" dirty="0">
                <a:solidFill>
                  <a:srgbClr val="002060"/>
                </a:solidFill>
              </a:rPr>
              <a:t>):</a:t>
            </a:r>
          </a:p>
          <a:p>
            <a:pPr>
              <a:defRPr/>
            </a:pPr>
            <a:r>
              <a:rPr lang="de-DE" sz="1600" dirty="0">
                <a:solidFill>
                  <a:srgbClr val="002060"/>
                </a:solidFill>
              </a:rPr>
              <a:t>		               </a:t>
            </a:r>
            <a:r>
              <a:rPr lang="ru-RU" sz="1600" b="1" dirty="0">
                <a:solidFill>
                  <a:srgbClr val="002060"/>
                </a:solidFill>
              </a:rPr>
              <a:t>строгая МБД</a:t>
            </a:r>
            <a:r>
              <a:rPr lang="de-DE" b="1" dirty="0">
                <a:solidFill>
                  <a:srgbClr val="002060"/>
                </a:solidFill>
              </a:rPr>
              <a:t> + KA	             </a:t>
            </a:r>
            <a:r>
              <a:rPr lang="ru-RU" b="1" dirty="0">
                <a:solidFill>
                  <a:srgbClr val="002060"/>
                </a:solidFill>
              </a:rPr>
              <a:t>строгая МБД</a:t>
            </a:r>
            <a:r>
              <a:rPr lang="de-DE" b="1" dirty="0">
                <a:solidFill>
                  <a:srgbClr val="002060"/>
                </a:solidFill>
              </a:rPr>
              <a:t> + AA</a:t>
            </a:r>
            <a:endParaRPr lang="de-DE" sz="800" b="1" dirty="0">
              <a:solidFill>
                <a:srgbClr val="002060"/>
              </a:solidFill>
              <a:latin typeface="+mn-lt"/>
            </a:endParaRPr>
          </a:p>
          <a:p>
            <a:pPr>
              <a:defRPr/>
            </a:pPr>
            <a:r>
              <a:rPr lang="de-DE" sz="1600" dirty="0" err="1">
                <a:solidFill>
                  <a:srgbClr val="002060"/>
                </a:solidFill>
                <a:latin typeface="+mn-lt"/>
              </a:rPr>
              <a:t>Teschan</a:t>
            </a:r>
            <a:r>
              <a:rPr lang="de-DE" sz="1600" dirty="0">
                <a:solidFill>
                  <a:srgbClr val="002060"/>
                </a:solidFill>
                <a:latin typeface="+mn-lt"/>
              </a:rPr>
              <a:t> et al. (1998)	Ø 3.0 </a:t>
            </a:r>
            <a:r>
              <a:rPr lang="ru-RU" sz="1600" dirty="0">
                <a:solidFill>
                  <a:srgbClr val="002060"/>
                </a:solidFill>
                <a:latin typeface="+mn-lt"/>
              </a:rPr>
              <a:t>года</a:t>
            </a:r>
            <a:r>
              <a:rPr lang="de-DE" sz="1600" dirty="0">
                <a:solidFill>
                  <a:srgbClr val="002060"/>
                </a:solidFill>
                <a:latin typeface="+mn-lt"/>
              </a:rPr>
              <a:t>		Ø 1,6 </a:t>
            </a:r>
            <a:r>
              <a:rPr lang="ru-RU" sz="1600" dirty="0">
                <a:solidFill>
                  <a:srgbClr val="002060"/>
                </a:solidFill>
                <a:latin typeface="+mn-lt"/>
              </a:rPr>
              <a:t>года</a:t>
            </a:r>
            <a:endParaRPr lang="de-DE" sz="1600" dirty="0">
              <a:solidFill>
                <a:srgbClr val="002060"/>
              </a:solidFill>
              <a:latin typeface="+mn-lt"/>
            </a:endParaRPr>
          </a:p>
          <a:p>
            <a:pPr>
              <a:defRPr/>
            </a:pPr>
            <a:r>
              <a:rPr lang="de-DE" sz="1600" dirty="0">
                <a:solidFill>
                  <a:srgbClr val="002060"/>
                </a:solidFill>
                <a:latin typeface="+mn-lt"/>
              </a:rPr>
              <a:t>Walser et al. (1992) 	Ø 2.8 </a:t>
            </a:r>
            <a:r>
              <a:rPr lang="ru-RU" sz="1600" dirty="0">
                <a:solidFill>
                  <a:srgbClr val="002060"/>
                </a:solidFill>
                <a:latin typeface="+mn-lt"/>
              </a:rPr>
              <a:t>года</a:t>
            </a:r>
            <a:r>
              <a:rPr lang="de-DE" sz="1600" dirty="0">
                <a:solidFill>
                  <a:srgbClr val="002060"/>
                </a:solidFill>
                <a:latin typeface="+mn-lt"/>
              </a:rPr>
              <a:t>		Ø 1.5 </a:t>
            </a:r>
            <a:r>
              <a:rPr lang="ru-RU" sz="1600" dirty="0">
                <a:solidFill>
                  <a:srgbClr val="002060"/>
                </a:solidFill>
                <a:latin typeface="+mn-lt"/>
              </a:rPr>
              <a:t>года</a:t>
            </a:r>
            <a:endParaRPr lang="de-DE" sz="1600" dirty="0">
              <a:solidFill>
                <a:srgbClr val="002060"/>
              </a:solidFill>
              <a:latin typeface="+mn-lt"/>
            </a:endParaRPr>
          </a:p>
          <a:p>
            <a:pPr>
              <a:defRPr/>
            </a:pPr>
            <a:r>
              <a:rPr lang="de-DE" sz="1600" dirty="0">
                <a:solidFill>
                  <a:srgbClr val="002060"/>
                </a:solidFill>
                <a:latin typeface="+mn-lt"/>
              </a:rPr>
              <a:t>Aparicio et al. (1990)	Ø 4.6</a:t>
            </a:r>
            <a:r>
              <a:rPr lang="ru-RU" sz="1600" dirty="0">
                <a:solidFill>
                  <a:srgbClr val="002060"/>
                </a:solidFill>
                <a:latin typeface="+mn-lt"/>
              </a:rPr>
              <a:t> года</a:t>
            </a:r>
            <a:r>
              <a:rPr lang="de-DE" sz="1600" dirty="0">
                <a:solidFill>
                  <a:srgbClr val="002060"/>
                </a:solidFill>
                <a:latin typeface="+mn-lt"/>
              </a:rPr>
              <a:t>	      -</a:t>
            </a:r>
          </a:p>
          <a:p>
            <a:pPr>
              <a:defRPr/>
            </a:pPr>
            <a:r>
              <a:rPr lang="de-DE" sz="1600" dirty="0">
                <a:solidFill>
                  <a:srgbClr val="002060"/>
                </a:solidFill>
                <a:latin typeface="+mn-lt"/>
              </a:rPr>
              <a:t>Walser et al. (1993)      </a:t>
            </a:r>
            <a:r>
              <a:rPr lang="ru-RU" sz="1600" dirty="0">
                <a:solidFill>
                  <a:srgbClr val="002060"/>
                </a:solidFill>
                <a:latin typeface="+mn-lt"/>
              </a:rPr>
              <a:t>    </a:t>
            </a:r>
            <a:r>
              <a:rPr lang="de-DE" sz="1600" dirty="0">
                <a:solidFill>
                  <a:srgbClr val="002060"/>
                </a:solidFill>
                <a:latin typeface="+mn-lt"/>
              </a:rPr>
              <a:t>Ø 1.4 </a:t>
            </a:r>
            <a:r>
              <a:rPr lang="ru-RU" sz="1600" dirty="0">
                <a:solidFill>
                  <a:srgbClr val="002060"/>
                </a:solidFill>
                <a:latin typeface="+mn-lt"/>
              </a:rPr>
              <a:t>года</a:t>
            </a:r>
            <a:endParaRPr lang="de-DE" sz="1600" dirty="0">
              <a:solidFill>
                <a:srgbClr val="002060"/>
              </a:solidFill>
              <a:latin typeface="+mn-lt"/>
            </a:endParaRPr>
          </a:p>
        </p:txBody>
      </p:sp>
      <p:sp>
        <p:nvSpPr>
          <p:cNvPr id="137222" name="Rectangle 5"/>
          <p:cNvSpPr>
            <a:spLocks noChangeArrowheads="1"/>
          </p:cNvSpPr>
          <p:nvPr/>
        </p:nvSpPr>
        <p:spPr bwMode="auto">
          <a:xfrm>
            <a:off x="119063" y="139700"/>
            <a:ext cx="8120062" cy="790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54000" tIns="10800" rIns="54000" bIns="10800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r>
              <a:rPr lang="ru-RU" altLang="ru-RU" sz="2500" dirty="0">
                <a:solidFill>
                  <a:srgbClr val="002060"/>
                </a:solidFill>
                <a:latin typeface="Verdana" pitchFamily="34" charset="0"/>
              </a:rPr>
              <a:t>Терапия </a:t>
            </a:r>
            <a:r>
              <a:rPr lang="ru-RU" altLang="ru-RU" sz="2500" dirty="0" err="1" smtClean="0">
                <a:solidFill>
                  <a:srgbClr val="002060"/>
                </a:solidFill>
                <a:latin typeface="Verdana" pitchFamily="34" charset="0"/>
              </a:rPr>
              <a:t>Кетостерилом</a:t>
            </a:r>
            <a:endParaRPr lang="en-GB" altLang="ru-RU" sz="2500" dirty="0">
              <a:solidFill>
                <a:srgbClr val="002060"/>
              </a:solidFill>
              <a:latin typeface="Verdana" pitchFamily="34" charset="0"/>
            </a:endParaRPr>
          </a:p>
          <a:p>
            <a:r>
              <a:rPr lang="ru-RU" altLang="ru-RU" sz="2500" dirty="0">
                <a:solidFill>
                  <a:srgbClr val="002060"/>
                </a:solidFill>
                <a:latin typeface="Verdana" pitchFamily="34" charset="0"/>
              </a:rPr>
              <a:t>Влияние на скорость прогрессирования ХПН</a:t>
            </a:r>
            <a:endParaRPr lang="en-GB" altLang="ru-RU" sz="2500" dirty="0">
              <a:solidFill>
                <a:srgbClr val="002060"/>
              </a:solidFill>
              <a:latin typeface="Verdan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30149432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24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42950" y="1268413"/>
            <a:ext cx="8237538" cy="4752975"/>
          </a:xfrm>
        </p:spPr>
        <p:txBody>
          <a:bodyPr>
            <a:normAutofit/>
          </a:bodyPr>
          <a:lstStyle/>
          <a:p>
            <a:pPr eaLnBrk="1" hangingPunct="1">
              <a:lnSpc>
                <a:spcPct val="90000"/>
              </a:lnSpc>
            </a:pPr>
            <a:r>
              <a:rPr lang="ru-RU" altLang="ru-RU" sz="1800" dirty="0" smtClean="0">
                <a:solidFill>
                  <a:srgbClr val="002060"/>
                </a:solidFill>
              </a:rPr>
              <a:t>Использование малобелковой диеты с назначением Кетостерила у пациентов с ХБП на </a:t>
            </a:r>
            <a:r>
              <a:rPr lang="ru-RU" altLang="ru-RU" sz="1800" dirty="0" err="1" smtClean="0">
                <a:solidFill>
                  <a:srgbClr val="002060"/>
                </a:solidFill>
              </a:rPr>
              <a:t>преддиализной</a:t>
            </a:r>
            <a:r>
              <a:rPr lang="ru-RU" altLang="ru-RU" sz="1800" dirty="0" smtClean="0">
                <a:solidFill>
                  <a:srgbClr val="002060"/>
                </a:solidFill>
              </a:rPr>
              <a:t> стадии позволяет обеспечить  важные с позиции нефро и </a:t>
            </a:r>
            <a:r>
              <a:rPr lang="ru-RU" altLang="ru-RU" sz="1800" dirty="0" err="1" smtClean="0">
                <a:solidFill>
                  <a:srgbClr val="002060"/>
                </a:solidFill>
              </a:rPr>
              <a:t>кардиопротекции</a:t>
            </a:r>
            <a:r>
              <a:rPr lang="ru-RU" altLang="ru-RU" sz="1800" dirty="0" smtClean="0">
                <a:solidFill>
                  <a:srgbClr val="002060"/>
                </a:solidFill>
              </a:rPr>
              <a:t> воздействия:</a:t>
            </a:r>
          </a:p>
          <a:p>
            <a:r>
              <a:rPr lang="ru-RU" altLang="ru-RU" sz="1800" dirty="0" smtClean="0">
                <a:solidFill>
                  <a:srgbClr val="002060"/>
                </a:solidFill>
              </a:rPr>
              <a:t>1. Отдалить время начала диализа </a:t>
            </a:r>
          </a:p>
          <a:p>
            <a:r>
              <a:rPr lang="ru-RU" altLang="ru-RU" sz="1800" dirty="0" smtClean="0">
                <a:solidFill>
                  <a:srgbClr val="002060"/>
                </a:solidFill>
              </a:rPr>
              <a:t>2. Замедлить прогрессирование снижения СКФ</a:t>
            </a:r>
          </a:p>
          <a:p>
            <a:r>
              <a:rPr lang="ru-RU" altLang="ru-RU" sz="1800" dirty="0" smtClean="0">
                <a:solidFill>
                  <a:srgbClr val="002060"/>
                </a:solidFill>
              </a:rPr>
              <a:t>3. Уменьшить уровни уремических токсинов </a:t>
            </a:r>
          </a:p>
          <a:p>
            <a:r>
              <a:rPr lang="ru-RU" altLang="ru-RU" sz="1800" dirty="0" smtClean="0">
                <a:solidFill>
                  <a:srgbClr val="002060"/>
                </a:solidFill>
              </a:rPr>
              <a:t>4. Улучшить контроль артериального давления </a:t>
            </a:r>
          </a:p>
          <a:p>
            <a:r>
              <a:rPr lang="ru-RU" altLang="ru-RU" sz="1800" dirty="0" smtClean="0">
                <a:solidFill>
                  <a:srgbClr val="002060"/>
                </a:solidFill>
              </a:rPr>
              <a:t>5. Уменьшить протеинурию </a:t>
            </a:r>
          </a:p>
          <a:p>
            <a:r>
              <a:rPr lang="ru-RU" altLang="ru-RU" sz="1800" dirty="0" smtClean="0">
                <a:solidFill>
                  <a:srgbClr val="002060"/>
                </a:solidFill>
              </a:rPr>
              <a:t>6. Улучшить чувствительность к инсулину, </a:t>
            </a:r>
            <a:r>
              <a:rPr lang="ru-RU" altLang="ru-RU" sz="1800" dirty="0" err="1" smtClean="0">
                <a:solidFill>
                  <a:srgbClr val="002060"/>
                </a:solidFill>
              </a:rPr>
              <a:t>эритропоэтинам</a:t>
            </a:r>
            <a:r>
              <a:rPr lang="ru-RU" altLang="ru-RU" sz="1800" dirty="0" smtClean="0">
                <a:solidFill>
                  <a:srgbClr val="002060"/>
                </a:solidFill>
              </a:rPr>
              <a:t> </a:t>
            </a:r>
          </a:p>
          <a:p>
            <a:r>
              <a:rPr lang="ru-RU" altLang="ru-RU" sz="1800" dirty="0" smtClean="0">
                <a:solidFill>
                  <a:srgbClr val="002060"/>
                </a:solidFill>
              </a:rPr>
              <a:t>7. Улучшить липидный профиль </a:t>
            </a:r>
          </a:p>
          <a:p>
            <a:r>
              <a:rPr lang="ru-RU" altLang="ru-RU" sz="1800" dirty="0" smtClean="0">
                <a:solidFill>
                  <a:srgbClr val="002060"/>
                </a:solidFill>
              </a:rPr>
              <a:t>8. Улучшить показатели кальций-фосфорного обмена </a:t>
            </a:r>
          </a:p>
          <a:p>
            <a:r>
              <a:rPr lang="ru-RU" altLang="ru-RU" sz="1800" dirty="0" smtClean="0">
                <a:solidFill>
                  <a:srgbClr val="002060"/>
                </a:solidFill>
              </a:rPr>
              <a:t>9. Провести коррекцию метаболического ацидоза </a:t>
            </a:r>
          </a:p>
          <a:p>
            <a:r>
              <a:rPr lang="ru-RU" altLang="ru-RU" sz="1800" dirty="0" smtClean="0">
                <a:solidFill>
                  <a:srgbClr val="002060"/>
                </a:solidFill>
              </a:rPr>
              <a:t>10. Предотвратить развитие </a:t>
            </a:r>
            <a:r>
              <a:rPr lang="ru-RU" altLang="ru-RU" sz="1800" dirty="0" err="1" smtClean="0">
                <a:solidFill>
                  <a:srgbClr val="002060"/>
                </a:solidFill>
              </a:rPr>
              <a:t>белково</a:t>
            </a:r>
            <a:r>
              <a:rPr lang="ru-RU" altLang="ru-RU" sz="1800" dirty="0" smtClean="0">
                <a:solidFill>
                  <a:srgbClr val="002060"/>
                </a:solidFill>
              </a:rPr>
              <a:t>-энергетической недостаточности</a:t>
            </a:r>
            <a:r>
              <a:rPr lang="ru-RU" altLang="ru-RU" sz="1800" b="1" dirty="0" smtClean="0">
                <a:solidFill>
                  <a:srgbClr val="002060"/>
                </a:solidFill>
              </a:rPr>
              <a:t>.</a:t>
            </a:r>
          </a:p>
          <a:p>
            <a:r>
              <a:rPr lang="ru-RU" altLang="ru-RU" sz="1800" dirty="0" smtClean="0">
                <a:solidFill>
                  <a:srgbClr val="002060"/>
                </a:solidFill>
              </a:rPr>
              <a:t>11.Предупредить развитие серьезных осложнений ХБП и сопутствующих заболеваний</a:t>
            </a:r>
          </a:p>
          <a:p>
            <a:pPr marL="0" indent="0" eaLnBrk="1" hangingPunct="1">
              <a:lnSpc>
                <a:spcPct val="90000"/>
              </a:lnSpc>
              <a:buNone/>
            </a:pPr>
            <a:endParaRPr lang="en-US" altLang="ru-RU" sz="1800" dirty="0" smtClean="0"/>
          </a:p>
        </p:txBody>
      </p:sp>
      <p:sp>
        <p:nvSpPr>
          <p:cNvPr id="138243" name="Заголовок 1"/>
          <p:cNvSpPr>
            <a:spLocks noGrp="1"/>
          </p:cNvSpPr>
          <p:nvPr>
            <p:ph type="title"/>
          </p:nvPr>
        </p:nvSpPr>
        <p:spPr bwMode="auto">
          <a:xfrm>
            <a:off x="146050" y="85725"/>
            <a:ext cx="8229600" cy="7429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r>
              <a:rPr lang="ru-RU" altLang="ru-RU" sz="2400" b="0" dirty="0" smtClean="0">
                <a:solidFill>
                  <a:schemeClr val="tx2"/>
                </a:solidFill>
              </a:rPr>
              <a:t>Влияние МБД и Кетостерила на факторы риска и прогрессирования ХБП и ССЗ</a:t>
            </a:r>
          </a:p>
        </p:txBody>
      </p:sp>
    </p:spTree>
    <p:extLst>
      <p:ext uri="{BB962C8B-B14F-4D97-AF65-F5344CB8AC3E}">
        <p14:creationId xmlns:p14="http://schemas.microsoft.com/office/powerpoint/2010/main" val="1871169419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363272" cy="1143000"/>
          </a:xfrm>
        </p:spPr>
        <p:txBody>
          <a:bodyPr>
            <a:normAutofit fontScale="90000"/>
          </a:bodyPr>
          <a:lstStyle/>
          <a:p>
            <a:pPr marL="342900" lvl="0" indent="-342900">
              <a:lnSpc>
                <a:spcPct val="80000"/>
              </a:lnSpc>
              <a:spcBef>
                <a:spcPct val="20000"/>
              </a:spcBef>
            </a:pPr>
            <a:r>
              <a:rPr lang="en-US" altLang="ru-RU" sz="3200" dirty="0" smtClean="0"/>
              <a:t/>
            </a:r>
            <a:br>
              <a:rPr lang="en-US" altLang="ru-RU" sz="3200" dirty="0" smtClean="0"/>
            </a:br>
            <a:r>
              <a:rPr lang="en-US" altLang="ru-RU" sz="3200" dirty="0" smtClean="0"/>
              <a:t/>
            </a:r>
            <a:br>
              <a:rPr lang="en-US" altLang="ru-RU" sz="3200" dirty="0" smtClean="0"/>
            </a:br>
            <a:r>
              <a:rPr lang="ru-RU" altLang="ru-RU" sz="3200" dirty="0" smtClean="0"/>
              <a:t/>
            </a:r>
            <a:br>
              <a:rPr lang="ru-RU" altLang="ru-RU" sz="3200" dirty="0" smtClean="0"/>
            </a:br>
            <a:r>
              <a:rPr lang="ru-RU" altLang="ru-RU" sz="3200" dirty="0"/>
              <a:t/>
            </a:r>
            <a:br>
              <a:rPr lang="ru-RU" altLang="ru-RU" sz="3200" dirty="0"/>
            </a:br>
            <a:r>
              <a:rPr lang="ru-RU" altLang="ru-RU" sz="3200" dirty="0" smtClean="0"/>
              <a:t/>
            </a:r>
            <a:br>
              <a:rPr lang="ru-RU" altLang="ru-RU" sz="3200" dirty="0" smtClean="0"/>
            </a:br>
            <a:r>
              <a:rPr lang="ru-RU" altLang="ru-RU" sz="2700" dirty="0">
                <a:solidFill>
                  <a:srgbClr val="00206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/>
            </a:r>
            <a:br>
              <a:rPr lang="ru-RU" altLang="ru-RU" sz="2700" dirty="0">
                <a:solidFill>
                  <a:srgbClr val="00206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</a:br>
            <a:r>
              <a:rPr lang="en-US" altLang="ru-RU" sz="2400" b="1" dirty="0">
                <a:solidFill>
                  <a:srgbClr val="FFFF00"/>
                </a:solidFill>
                <a:ea typeface="+mn-ea"/>
                <a:cs typeface="+mn-cs"/>
              </a:rPr>
              <a:t/>
            </a:r>
            <a:br>
              <a:rPr lang="en-US" altLang="ru-RU" sz="2400" b="1" dirty="0">
                <a:solidFill>
                  <a:srgbClr val="FFFF00"/>
                </a:solidFill>
                <a:ea typeface="+mn-ea"/>
                <a:cs typeface="+mn-cs"/>
              </a:rPr>
            </a:br>
            <a:r>
              <a:rPr lang="en-US" altLang="ru-RU" sz="3200" dirty="0" smtClean="0"/>
              <a:t/>
            </a:r>
            <a:br>
              <a:rPr lang="en-US" altLang="ru-RU" sz="3200" dirty="0" smtClean="0"/>
            </a:br>
            <a:r>
              <a:rPr lang="en-US" altLang="ru-RU" dirty="0" smtClean="0"/>
              <a:t/>
            </a:r>
            <a:br>
              <a:rPr lang="en-US" altLang="ru-RU" dirty="0" smtClean="0"/>
            </a:br>
            <a:r>
              <a:rPr lang="ru-RU" altLang="ru-RU" sz="3100" dirty="0"/>
              <a:t>Документы, регламентирующие </a:t>
            </a:r>
            <a:br>
              <a:rPr lang="ru-RU" altLang="ru-RU" sz="3100" dirty="0"/>
            </a:br>
            <a:r>
              <a:rPr lang="ru-RU" altLang="ru-RU" sz="3100" dirty="0"/>
              <a:t>назначение Кетостерила</a:t>
            </a:r>
            <a:r>
              <a:rPr lang="ru-RU" altLang="ru-RU" dirty="0"/>
              <a:t/>
            </a:r>
            <a:br>
              <a:rPr lang="ru-RU" altLang="ru-RU" dirty="0"/>
            </a:br>
            <a:endParaRPr lang="ru-RU" altLang="ru-RU" dirty="0" smtClean="0"/>
          </a:p>
        </p:txBody>
      </p:sp>
      <p:sp>
        <p:nvSpPr>
          <p:cNvPr id="717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23528" y="1196752"/>
            <a:ext cx="8229600" cy="5229225"/>
          </a:xfrm>
        </p:spPr>
        <p:txBody>
          <a:bodyPr>
            <a:normAutofit/>
          </a:bodyPr>
          <a:lstStyle/>
          <a:p>
            <a:pPr>
              <a:lnSpc>
                <a:spcPct val="80000"/>
              </a:lnSpc>
            </a:pPr>
            <a:r>
              <a:rPr lang="ru-RU" altLang="ru-RU" sz="1800" dirty="0">
                <a:solidFill>
                  <a:srgbClr val="00206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Об утверждении перечня </a:t>
            </a:r>
            <a:r>
              <a:rPr lang="ru-RU" altLang="ru-RU" sz="1800" dirty="0" smtClean="0">
                <a:solidFill>
                  <a:srgbClr val="00206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жизненно</a:t>
            </a:r>
            <a:r>
              <a:rPr lang="en-US" altLang="ru-RU" sz="1800" dirty="0" smtClean="0">
                <a:solidFill>
                  <a:srgbClr val="00206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ru-RU" altLang="ru-RU" sz="1800" dirty="0" smtClean="0">
                <a:solidFill>
                  <a:srgbClr val="00206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необходимых </a:t>
            </a:r>
            <a:r>
              <a:rPr lang="ru-RU" altLang="ru-RU" sz="1800" dirty="0">
                <a:solidFill>
                  <a:srgbClr val="00206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и важнейших </a:t>
            </a:r>
            <a:r>
              <a:rPr lang="ru-RU" altLang="ru-RU" sz="1800" dirty="0" smtClean="0">
                <a:solidFill>
                  <a:srgbClr val="00206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лекарственных</a:t>
            </a:r>
            <a:r>
              <a:rPr lang="en-US" altLang="ru-RU" sz="1800" dirty="0" smtClean="0">
                <a:solidFill>
                  <a:srgbClr val="00206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ru-RU" altLang="ru-RU" sz="1800" dirty="0" smtClean="0">
                <a:solidFill>
                  <a:srgbClr val="00206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препаратов </a:t>
            </a:r>
            <a:r>
              <a:rPr lang="ru-RU" altLang="ru-RU" sz="1800" dirty="0">
                <a:solidFill>
                  <a:srgbClr val="00206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на 2015 год, а также </a:t>
            </a:r>
            <a:r>
              <a:rPr lang="ru-RU" altLang="ru-RU" sz="1800" dirty="0" smtClean="0">
                <a:solidFill>
                  <a:srgbClr val="00206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перечней</a:t>
            </a:r>
            <a:r>
              <a:rPr lang="en-US" altLang="ru-RU" sz="1800" dirty="0" smtClean="0">
                <a:solidFill>
                  <a:srgbClr val="00206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ru-RU" altLang="ru-RU" sz="1800" dirty="0" smtClean="0">
                <a:solidFill>
                  <a:srgbClr val="00206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лекарственных </a:t>
            </a:r>
            <a:r>
              <a:rPr lang="ru-RU" altLang="ru-RU" sz="1800" dirty="0">
                <a:solidFill>
                  <a:srgbClr val="00206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препаратов для </a:t>
            </a:r>
            <a:r>
              <a:rPr lang="ru-RU" altLang="ru-RU" sz="1800" dirty="0" smtClean="0">
                <a:solidFill>
                  <a:srgbClr val="00206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медицинского</a:t>
            </a:r>
            <a:r>
              <a:rPr lang="en-US" altLang="ru-RU" sz="1800" dirty="0" smtClean="0">
                <a:solidFill>
                  <a:srgbClr val="00206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ru-RU" altLang="ru-RU" sz="1800" dirty="0" smtClean="0">
                <a:solidFill>
                  <a:srgbClr val="00206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применения </a:t>
            </a:r>
            <a:r>
              <a:rPr lang="ru-RU" altLang="ru-RU" sz="1800" dirty="0">
                <a:solidFill>
                  <a:srgbClr val="00206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и минимального </a:t>
            </a:r>
            <a:r>
              <a:rPr lang="ru-RU" altLang="ru-RU" sz="1800" dirty="0" smtClean="0">
                <a:solidFill>
                  <a:srgbClr val="00206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ассортимента</a:t>
            </a:r>
            <a:r>
              <a:rPr lang="en-US" altLang="ru-RU" sz="1800" dirty="0" smtClean="0">
                <a:solidFill>
                  <a:srgbClr val="00206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ru-RU" altLang="ru-RU" sz="1800" dirty="0" smtClean="0">
                <a:solidFill>
                  <a:srgbClr val="00206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лекарственных </a:t>
            </a:r>
            <a:r>
              <a:rPr lang="ru-RU" altLang="ru-RU" sz="1800" dirty="0">
                <a:solidFill>
                  <a:srgbClr val="00206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препаратов, необходимых </a:t>
            </a:r>
            <a:r>
              <a:rPr lang="ru-RU" altLang="ru-RU" sz="1800" dirty="0" smtClean="0">
                <a:solidFill>
                  <a:srgbClr val="00206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для</a:t>
            </a:r>
            <a:r>
              <a:rPr lang="en-US" altLang="ru-RU" sz="1800" dirty="0" smtClean="0">
                <a:solidFill>
                  <a:srgbClr val="00206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ru-RU" altLang="ru-RU" sz="1800" dirty="0" smtClean="0">
                <a:solidFill>
                  <a:srgbClr val="00206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оказания </a:t>
            </a:r>
            <a:r>
              <a:rPr lang="ru-RU" altLang="ru-RU" sz="1800" dirty="0">
                <a:solidFill>
                  <a:srgbClr val="00206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медицинской помощи </a:t>
            </a:r>
            <a:r>
              <a:rPr lang="ru-RU" altLang="ru-RU" sz="1800" dirty="0" smtClean="0">
                <a:solidFill>
                  <a:srgbClr val="00206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(Распоряжение правительства РФ  от 30 декабря 2014 года №2782-р)</a:t>
            </a:r>
          </a:p>
          <a:p>
            <a:pPr>
              <a:lnSpc>
                <a:spcPct val="80000"/>
              </a:lnSpc>
            </a:pPr>
            <a:r>
              <a:rPr lang="ru-RU" altLang="ru-RU" sz="1800" dirty="0" smtClean="0">
                <a:solidFill>
                  <a:srgbClr val="00206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Об утверждении Порядка оказания медицинской помощи взрослому населению по профилю «нефрология»    (Приказ МЗ РФ №74н от 18.01.2012 г.)</a:t>
            </a:r>
          </a:p>
          <a:p>
            <a:pPr>
              <a:lnSpc>
                <a:spcPct val="80000"/>
              </a:lnSpc>
            </a:pPr>
            <a:r>
              <a:rPr lang="ru-RU" altLang="ru-RU" sz="1800" dirty="0" smtClean="0">
                <a:solidFill>
                  <a:srgbClr val="00206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Об утверждении стандарта специализированной медицинской помощи при хронической болезни почек 5 стадии в </a:t>
            </a:r>
            <a:r>
              <a:rPr lang="ru-RU" altLang="ru-RU" sz="1800" dirty="0" err="1" smtClean="0">
                <a:solidFill>
                  <a:srgbClr val="00206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преддиализном</a:t>
            </a:r>
            <a:r>
              <a:rPr lang="ru-RU" altLang="ru-RU" sz="1800" dirty="0" smtClean="0">
                <a:solidFill>
                  <a:srgbClr val="00206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периоде, при госпитализации с целью подготовки к заместительной почечной терапии. (Приказ МЗ РФ № 1268н от 20.12.2012)</a:t>
            </a:r>
          </a:p>
          <a:p>
            <a:pPr>
              <a:lnSpc>
                <a:spcPct val="80000"/>
              </a:lnSpc>
            </a:pPr>
            <a:r>
              <a:rPr lang="ru-RU" altLang="ru-RU" sz="1800" dirty="0" smtClean="0">
                <a:solidFill>
                  <a:srgbClr val="00206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Об утверждении стандарта первичной медико-санитарной помощи при хронической болезни почек 5 стадии в </a:t>
            </a:r>
            <a:r>
              <a:rPr lang="ru-RU" altLang="ru-RU" sz="1800" dirty="0" err="1" smtClean="0">
                <a:solidFill>
                  <a:srgbClr val="00206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преддиализном</a:t>
            </a:r>
            <a:r>
              <a:rPr lang="ru-RU" altLang="ru-RU" sz="1800" dirty="0" smtClean="0">
                <a:solidFill>
                  <a:srgbClr val="00206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периоде (амбулаторно) (Приказ МЗ РФ </a:t>
            </a:r>
          </a:p>
          <a:p>
            <a:pPr marL="0" indent="0">
              <a:lnSpc>
                <a:spcPct val="80000"/>
              </a:lnSpc>
              <a:buNone/>
            </a:pPr>
            <a:r>
              <a:rPr lang="ru-RU" altLang="ru-RU" sz="1800" dirty="0">
                <a:solidFill>
                  <a:srgbClr val="00206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ru-RU" altLang="ru-RU" sz="1800" dirty="0" smtClean="0">
                <a:solidFill>
                  <a:srgbClr val="00206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  № 1269н от 20.12.2012)</a:t>
            </a:r>
          </a:p>
          <a:p>
            <a:pPr>
              <a:lnSpc>
                <a:spcPct val="80000"/>
              </a:lnSpc>
            </a:pPr>
            <a:r>
              <a:rPr lang="ru-RU" altLang="ru-RU" sz="1800" dirty="0" smtClean="0">
                <a:solidFill>
                  <a:srgbClr val="00206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Об утверждении стандарта первичной медико-санитарной помощи при хронической болезни почек 4 стадии (Приказ МЗ РФ № 1270н от 20.12.2012)</a:t>
            </a:r>
          </a:p>
          <a:p>
            <a:pPr>
              <a:lnSpc>
                <a:spcPct val="80000"/>
              </a:lnSpc>
            </a:pPr>
            <a:endParaRPr lang="ru-RU" altLang="ru-RU" sz="1800" b="1" dirty="0" smtClean="0">
              <a:solidFill>
                <a:srgbClr val="FFFF00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020204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Кетостерил.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935480"/>
            <a:ext cx="8229600" cy="4733880"/>
          </a:xfrm>
        </p:spPr>
        <p:txBody>
          <a:bodyPr/>
          <a:lstStyle/>
          <a:p>
            <a:r>
              <a:rPr lang="ru-RU" dirty="0"/>
              <a:t>увеличение поступления аминокислот</a:t>
            </a:r>
          </a:p>
          <a:p>
            <a:r>
              <a:rPr lang="ru-RU" dirty="0"/>
              <a:t>реутилизация азота и снижение мочевины крови</a:t>
            </a:r>
          </a:p>
          <a:p>
            <a:r>
              <a:rPr lang="ru-RU" dirty="0"/>
              <a:t>снижение протеинурии</a:t>
            </a:r>
          </a:p>
          <a:p>
            <a:r>
              <a:rPr lang="ru-RU" dirty="0"/>
              <a:t>уменьшение </a:t>
            </a:r>
            <a:r>
              <a:rPr lang="ru-RU" dirty="0" err="1"/>
              <a:t>инсулинорезистентности</a:t>
            </a:r>
            <a:r>
              <a:rPr lang="ru-RU" dirty="0"/>
              <a:t> тканей</a:t>
            </a:r>
          </a:p>
          <a:p>
            <a:r>
              <a:rPr lang="ru-RU" dirty="0"/>
              <a:t> профилактика </a:t>
            </a:r>
            <a:r>
              <a:rPr lang="ru-RU" dirty="0" err="1"/>
              <a:t>остеопорозов</a:t>
            </a:r>
            <a:endParaRPr lang="ru-RU" dirty="0"/>
          </a:p>
          <a:p>
            <a:r>
              <a:rPr lang="ru-RU" dirty="0"/>
              <a:t>возможность отсрочить хронический гемодиализ </a:t>
            </a:r>
            <a:br>
              <a:rPr lang="ru-RU" dirty="0"/>
            </a:br>
            <a:r>
              <a:rPr lang="ru-RU" dirty="0"/>
              <a:t>(до 2 лет)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1845211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476672"/>
            <a:ext cx="9433048" cy="1143000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Фосфорно-белковый  коэффициент.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628800"/>
            <a:ext cx="8229600" cy="4695800"/>
          </a:xfrm>
        </p:spPr>
        <p:txBody>
          <a:bodyPr/>
          <a:lstStyle/>
          <a:p>
            <a:r>
              <a:rPr lang="ru-RU" dirty="0"/>
              <a:t>Большинству пациентов с ХПН необходимо ограничивать потребление фосфатов, уже начиная с  IV стадии ХБП, а возможно и раньше.</a:t>
            </a:r>
          </a:p>
          <a:p>
            <a:r>
              <a:rPr lang="ru-RU" dirty="0"/>
              <a:t>Проблема состоит в том, что фосфаты неразрывно связаны с белками, от потребления которых отказаться нельзя. Поэтому надо учитывать фосфорно-белковых коэффициент (мг фосфатов на г белка) для них должен быть возможно ниже.</a:t>
            </a:r>
          </a:p>
        </p:txBody>
      </p:sp>
    </p:spTree>
    <p:extLst>
      <p:ext uri="{BB962C8B-B14F-4D97-AF65-F5344CB8AC3E}">
        <p14:creationId xmlns:p14="http://schemas.microsoft.com/office/powerpoint/2010/main" val="124834866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1016" y="1268760"/>
            <a:ext cx="9145016" cy="1512168"/>
          </a:xfrm>
        </p:spPr>
        <p:txBody>
          <a:bodyPr>
            <a:noAutofit/>
          </a:bodyPr>
          <a:lstStyle/>
          <a:p>
            <a:pPr algn="ctr"/>
            <a:r>
              <a:rPr lang="ru-RU" sz="3200" dirty="0"/>
              <a:t>При ХПН используют </a:t>
            </a:r>
            <a:r>
              <a:rPr lang="ru-RU" sz="3200" dirty="0" smtClean="0"/>
              <a:t>продукты с  фосфорно-</a:t>
            </a:r>
            <a:br>
              <a:rPr lang="ru-RU" sz="3200" dirty="0" smtClean="0"/>
            </a:br>
            <a:r>
              <a:rPr lang="ru-RU" sz="3200" dirty="0" smtClean="0"/>
              <a:t>белковым </a:t>
            </a:r>
            <a:r>
              <a:rPr lang="ru-RU" sz="3200" dirty="0"/>
              <a:t>коэффициентом (ФБК) ниже </a:t>
            </a:r>
            <a:r>
              <a:rPr lang="ru-RU" sz="3200" dirty="0" smtClean="0"/>
              <a:t>20</a:t>
            </a:r>
            <a:r>
              <a:rPr lang="ru-RU" sz="3500" dirty="0" smtClean="0"/>
              <a:t>.</a:t>
            </a:r>
            <a:r>
              <a:rPr lang="ru-RU" sz="3500" dirty="0"/>
              <a:t/>
            </a:r>
            <a:br>
              <a:rPr lang="ru-RU" sz="3500" dirty="0"/>
            </a:br>
            <a:r>
              <a:rPr lang="ru-RU" sz="3200" dirty="0"/>
              <a:t>Продукты с ФБК более 20 можно употреблять не чаще </a:t>
            </a:r>
            <a:r>
              <a:rPr lang="ru-RU" sz="3200" dirty="0" smtClean="0"/>
              <a:t>1-2 </a:t>
            </a:r>
            <a:r>
              <a:rPr lang="ru-RU" sz="3200" dirty="0"/>
              <a:t>р в </a:t>
            </a:r>
            <a:r>
              <a:rPr lang="ru-RU" sz="3200" dirty="0" smtClean="0"/>
              <a:t>неделю.</a:t>
            </a:r>
            <a:endParaRPr lang="ru-RU" sz="32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2780928"/>
            <a:ext cx="8229600" cy="3935363"/>
          </a:xfrm>
        </p:spPr>
        <p:txBody>
          <a:bodyPr/>
          <a:lstStyle/>
          <a:p>
            <a:r>
              <a:rPr lang="ru-RU" dirty="0" smtClean="0"/>
              <a:t>       </a:t>
            </a:r>
            <a:r>
              <a:rPr lang="ru-RU" sz="3200" dirty="0" smtClean="0"/>
              <a:t>ФБК </a:t>
            </a:r>
            <a:r>
              <a:rPr lang="ru-RU" sz="3200" dirty="0"/>
              <a:t>= Р в продукте (мг) / </a:t>
            </a:r>
            <a:r>
              <a:rPr lang="ru-RU" sz="3200" dirty="0" smtClean="0"/>
              <a:t>белок </a:t>
            </a:r>
            <a:r>
              <a:rPr lang="ru-RU" sz="3200" dirty="0"/>
              <a:t>(г</a:t>
            </a:r>
            <a:r>
              <a:rPr lang="ru-RU" sz="3200" dirty="0" smtClean="0"/>
              <a:t>)</a:t>
            </a:r>
          </a:p>
          <a:p>
            <a:endParaRPr lang="ru-R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3284984"/>
            <a:ext cx="2328863" cy="3382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2" y="3461197"/>
            <a:ext cx="2828925" cy="3206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3461197"/>
            <a:ext cx="2474913" cy="2841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6931007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63004863"/>
              </p:ext>
            </p:extLst>
          </p:nvPr>
        </p:nvGraphicFramePr>
        <p:xfrm>
          <a:off x="457200" y="1844825"/>
          <a:ext cx="8229600" cy="3528390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1645920"/>
                <a:gridCol w="1645920"/>
                <a:gridCol w="1645920"/>
                <a:gridCol w="1645920"/>
                <a:gridCol w="1645920"/>
              </a:tblGrid>
              <a:tr h="117613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17613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17613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36506063"/>
              </p:ext>
            </p:extLst>
          </p:nvPr>
        </p:nvGraphicFramePr>
        <p:xfrm>
          <a:off x="0" y="31452"/>
          <a:ext cx="9144000" cy="6858000"/>
        </p:xfrm>
        <a:graphic>
          <a:graphicData uri="http://schemas.openxmlformats.org/drawingml/2006/table">
            <a:tbl>
              <a:tblPr firstRow="1" bandRow="1"/>
              <a:tblGrid>
                <a:gridCol w="1828800"/>
                <a:gridCol w="1828800"/>
                <a:gridCol w="1828800"/>
                <a:gridCol w="1828800"/>
                <a:gridCol w="1828800"/>
              </a:tblGrid>
              <a:tr h="862927">
                <a:tc gridSpan="5">
                  <a:txBody>
                    <a:bodyPr/>
                    <a:lstStyle>
                      <a:lvl1pPr marL="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1pPr>
                      <a:lvl2pPr marL="4572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2pPr>
                      <a:lvl3pPr marL="9144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3pPr>
                      <a:lvl4pPr marL="13716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4pPr>
                      <a:lvl5pPr marL="18288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5pPr>
                      <a:lvl6pPr marL="22860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6pPr>
                      <a:lvl7pPr marL="27432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7pPr>
                      <a:lvl8pPr marL="32004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8pPr>
                      <a:lvl9pPr marL="36576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3200" dirty="0" smtClean="0"/>
                        <a:t>Количество фосфора (мг) в пищевых продуктах </a:t>
                      </a:r>
                    </a:p>
                  </a:txBody>
                  <a:tcPr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381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CC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953761"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b="1" dirty="0" smtClean="0"/>
                        <a:t>Очень большое (300 и более) </a:t>
                      </a:r>
                      <a:endParaRPr lang="ru-RU" b="1" dirty="0"/>
                    </a:p>
                  </a:txBody>
                  <a:tcPr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381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CC99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b="1" dirty="0" smtClean="0"/>
                        <a:t>Большое </a:t>
                      </a:r>
                    </a:p>
                    <a:p>
                      <a:pPr algn="ctr"/>
                      <a:r>
                        <a:rPr lang="ru-RU" b="1" dirty="0" smtClean="0"/>
                        <a:t>(201-300) </a:t>
                      </a:r>
                      <a:endParaRPr lang="ru-RU" b="1" dirty="0"/>
                    </a:p>
                  </a:txBody>
                  <a:tcPr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381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CC99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b="1" dirty="0" smtClean="0"/>
                        <a:t>Умеренное (101-200)</a:t>
                      </a:r>
                      <a:endParaRPr lang="ru-RU" b="1" dirty="0"/>
                    </a:p>
                  </a:txBody>
                  <a:tcPr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381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CC99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b="1" dirty="0" smtClean="0"/>
                        <a:t>Малое </a:t>
                      </a:r>
                    </a:p>
                    <a:p>
                      <a:pPr algn="ctr"/>
                      <a:r>
                        <a:rPr lang="ru-RU" b="1" dirty="0" smtClean="0"/>
                        <a:t>(51-100) </a:t>
                      </a:r>
                      <a:endParaRPr lang="ru-RU" b="1" dirty="0"/>
                    </a:p>
                  </a:txBody>
                  <a:tcPr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381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CC99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b="1" dirty="0" smtClean="0"/>
                        <a:t>Очень малое (менее 50) </a:t>
                      </a:r>
                      <a:endParaRPr lang="ru-RU" b="1" dirty="0"/>
                    </a:p>
                  </a:txBody>
                  <a:tcPr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381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CC99">
                        <a:tint val="40000"/>
                      </a:srgbClr>
                    </a:solidFill>
                  </a:tcPr>
                </a:tc>
              </a:tr>
              <a:tr h="5041312"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 smtClean="0"/>
                        <a:t>Сыр голландский, сыр плавленый, фасоль, крупа овсяная, перловая, печень говяжья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dirty="0"/>
                    </a:p>
                  </a:txBody>
                  <a:tcPr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CC99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 smtClean="0"/>
                        <a:t>Творог, мясо кур, рыба, гречневая крупа, пшено, горох, шоколад </a:t>
                      </a:r>
                    </a:p>
                    <a:p>
                      <a:endParaRPr lang="ru-RU" dirty="0"/>
                    </a:p>
                  </a:txBody>
                  <a:tcPr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CC99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 smtClean="0"/>
                        <a:t>Говядина, свинина, колбасы вареные, яйца, крупа кукурузная, хлеб из муки 2-го сорта </a:t>
                      </a:r>
                    </a:p>
                    <a:p>
                      <a:endParaRPr lang="ru-RU" dirty="0"/>
                    </a:p>
                  </a:txBody>
                  <a:tcPr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CC99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 smtClean="0"/>
                        <a:t>Молоко, сметана, рис, манная крупа, макароны, хлеб из муки высшего и 1-го сорта, картофель, морковь </a:t>
                      </a:r>
                    </a:p>
                    <a:p>
                      <a:endParaRPr lang="ru-RU" dirty="0"/>
                    </a:p>
                  </a:txBody>
                  <a:tcPr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CC99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r>
                        <a:rPr lang="ru-RU" dirty="0" smtClean="0"/>
                        <a:t>Масло сливочное, капуста, лук зеленый, огурцы, свекла, томаты, абрикосы, арбуз, груши, сливы, яблоки, виноград, вишни, клубника, смородина</a:t>
                      </a:r>
                      <a:endParaRPr lang="ru-RU" dirty="0"/>
                    </a:p>
                  </a:txBody>
                  <a:tcPr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CC99">
                        <a:tint val="20000"/>
                      </a:srgb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537329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836712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dirty="0"/>
              <a:t>СТЕПЕНИ ОГРАНИЧЕНИЯ СОЛИ ПО </a:t>
            </a:r>
            <a:r>
              <a:rPr lang="ru-RU" dirty="0" err="1"/>
              <a:t>de</a:t>
            </a:r>
            <a:r>
              <a:rPr lang="ru-RU" dirty="0"/>
              <a:t> </a:t>
            </a:r>
            <a:r>
              <a:rPr lang="ru-RU" dirty="0" err="1"/>
              <a:t>Wardener</a:t>
            </a:r>
            <a:r>
              <a:rPr lang="ru-RU" dirty="0"/>
              <a:t> 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935480"/>
            <a:ext cx="8229600" cy="4589864"/>
          </a:xfrm>
        </p:spPr>
        <p:txBody>
          <a:bodyPr>
            <a:normAutofit fontScale="92500"/>
          </a:bodyPr>
          <a:lstStyle/>
          <a:p>
            <a:r>
              <a:rPr lang="ru-RU" dirty="0"/>
              <a:t>Не добавлять соль.</a:t>
            </a:r>
            <a:br>
              <a:rPr lang="ru-RU" dirty="0"/>
            </a:br>
            <a:r>
              <a:rPr lang="ru-RU" dirty="0" err="1"/>
              <a:t>Na</a:t>
            </a:r>
            <a:r>
              <a:rPr lang="ru-RU" dirty="0"/>
              <a:t> около 80-100 </a:t>
            </a:r>
            <a:r>
              <a:rPr lang="ru-RU" dirty="0" err="1"/>
              <a:t>ммоль</a:t>
            </a:r>
            <a:r>
              <a:rPr lang="ru-RU" dirty="0"/>
              <a:t>\сутки (5 г\сутки NaCl). Первое и второе блюдо обычной солености, но дополнительно подсаливать нельзя; не разрешать соленых продуктов.</a:t>
            </a:r>
          </a:p>
          <a:p>
            <a:r>
              <a:rPr lang="ru-RU" dirty="0"/>
              <a:t>Мало соли.</a:t>
            </a:r>
            <a:br>
              <a:rPr lang="ru-RU" dirty="0"/>
            </a:br>
            <a:r>
              <a:rPr lang="ru-RU" dirty="0"/>
              <a:t> 40-50 </a:t>
            </a:r>
            <a:r>
              <a:rPr lang="ru-RU" dirty="0" err="1"/>
              <a:t>ммоль</a:t>
            </a:r>
            <a:r>
              <a:rPr lang="ru-RU" dirty="0"/>
              <a:t>\сутки (3 г\сутки NaCl).Пища полностью несоленая, </a:t>
            </a:r>
            <a:r>
              <a:rPr lang="ru-RU" dirty="0" err="1"/>
              <a:t>Na</a:t>
            </a:r>
            <a:r>
              <a:rPr lang="ru-RU" dirty="0"/>
              <a:t> извлекается из обычных продуктов.</a:t>
            </a:r>
          </a:p>
          <a:p>
            <a:r>
              <a:rPr lang="ru-RU" dirty="0" err="1"/>
              <a:t>Низконатриевая</a:t>
            </a:r>
            <a:r>
              <a:rPr lang="ru-RU" dirty="0"/>
              <a:t> диета.</a:t>
            </a:r>
            <a:br>
              <a:rPr lang="ru-RU" dirty="0"/>
            </a:br>
            <a:r>
              <a:rPr lang="ru-RU" dirty="0"/>
              <a:t>20-25 </a:t>
            </a:r>
            <a:r>
              <a:rPr lang="ru-RU" dirty="0" err="1"/>
              <a:t>ммоль</a:t>
            </a:r>
            <a:r>
              <a:rPr lang="ru-RU" dirty="0"/>
              <a:t>\сутки (1 г\сутки NaCl). Пища полностью несоленая+ исключается хлеб, масло, обычное молоко. 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9213961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6693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0302671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49709" y="989856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/>
            </a:r>
            <a:br>
              <a:rPr lang="ru-RU" dirty="0"/>
            </a:br>
            <a:r>
              <a:rPr lang="ru-RU" dirty="0" smtClean="0"/>
              <a:t>ЗЛОУПОТРЕБЛЕНИЕ </a:t>
            </a:r>
            <a:r>
              <a:rPr lang="ru-RU" dirty="0"/>
              <a:t>СОЛЬЮ</a:t>
            </a:r>
            <a:br>
              <a:rPr lang="ru-RU" dirty="0"/>
            </a:br>
            <a:endParaRPr lang="ru-RU" dirty="0"/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1412776"/>
            <a:ext cx="5901439" cy="6462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2132856"/>
            <a:ext cx="5980113" cy="646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71" y="2942977"/>
            <a:ext cx="2047875" cy="1822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2942977"/>
            <a:ext cx="6724650" cy="3432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2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23567" y="2907110"/>
            <a:ext cx="6724650" cy="3432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0421904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980728"/>
            <a:ext cx="8229600" cy="5616624"/>
          </a:xfrm>
        </p:spPr>
        <p:txBody>
          <a:bodyPr/>
          <a:lstStyle/>
          <a:p>
            <a:r>
              <a:rPr lang="ru-RU" b="1" dirty="0">
                <a:solidFill>
                  <a:srgbClr val="C00000"/>
                </a:solidFill>
              </a:rPr>
              <a:t>ЗАПРЕЩАЕТСЯ:</a:t>
            </a:r>
            <a:r>
              <a:rPr lang="ru-RU" dirty="0">
                <a:solidFill>
                  <a:srgbClr val="C00000"/>
                </a:solidFill>
              </a:rPr>
              <a:t> </a:t>
            </a:r>
            <a:r>
              <a:rPr lang="ru-RU" dirty="0"/>
              <a:t>обычные сорта хлеба, печенье, бисквиты, завтраки из злаков с добавлением соли, все молочные продукты, мясо и рыба в консервированном виде, консервированные овощи и супы, содовая вода, жареный картофель, любые минеральные щелочные воды.</a:t>
            </a:r>
            <a:br>
              <a:rPr lang="ru-RU" dirty="0"/>
            </a:br>
            <a:r>
              <a:rPr lang="ru-RU" b="1" dirty="0">
                <a:solidFill>
                  <a:srgbClr val="00B050"/>
                </a:solidFill>
              </a:rPr>
              <a:t>РАЗРЕШЕНЫ ВКУСОВЫЕ ПРИПРАВ</a:t>
            </a:r>
            <a:r>
              <a:rPr lang="ru-RU" dirty="0">
                <a:solidFill>
                  <a:srgbClr val="00B050"/>
                </a:solidFill>
              </a:rPr>
              <a:t>Ы: </a:t>
            </a:r>
            <a:r>
              <a:rPr lang="ru-RU" dirty="0"/>
              <a:t>лавровый лист, тмин, шалфей, розмарин, тимьян, паприка, гвоздика, чеснок, мускатный орех, имбирь, кориандр, горчица, перец, уксус, лимонный сок.</a:t>
            </a:r>
            <a:br>
              <a:rPr lang="ru-RU" dirty="0"/>
            </a:br>
            <a:r>
              <a:rPr lang="ru-RU" dirty="0"/>
              <a:t>Методы кулинарной обработки пищи: отваривание, запекание в жаропрочной посуде, фритюр, маринование (сладкие маринады)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3064404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Жидкость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3600" dirty="0"/>
              <a:t>Жидкость дозируется также как и NaCl. </a:t>
            </a:r>
          </a:p>
          <a:p>
            <a:r>
              <a:rPr lang="ru-RU" sz="3600" dirty="0"/>
              <a:t>Подсчет выпиваемой жидкости и выделяемой! + внепочечные потери</a:t>
            </a:r>
          </a:p>
          <a:p>
            <a:r>
              <a:rPr lang="ru-RU" sz="3600" dirty="0"/>
              <a:t>Зимой 200-300 мл</a:t>
            </a:r>
          </a:p>
          <a:p>
            <a:r>
              <a:rPr lang="ru-RU" sz="3600" dirty="0"/>
              <a:t>Летом 500-600 и до 1л. 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3654987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476672"/>
            <a:ext cx="8229600" cy="1143000"/>
          </a:xfrm>
        </p:spPr>
        <p:txBody>
          <a:bodyPr/>
          <a:lstStyle/>
          <a:p>
            <a:r>
              <a:rPr lang="ru-RU" dirty="0"/>
              <a:t>Калий.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556792"/>
            <a:ext cx="8229600" cy="5040560"/>
          </a:xfrm>
        </p:spPr>
        <p:txBody>
          <a:bodyPr>
            <a:normAutofit fontScale="92500"/>
          </a:bodyPr>
          <a:lstStyle/>
          <a:p>
            <a:r>
              <a:rPr lang="ru-RU" dirty="0"/>
              <a:t>Признаками повышения уровня калия могут стать быстро нарастающая слабость в ногах и руках, онемение кожи, поднимающееся от кончиков пальцев к центру тела, необычные ощущения в пальцах рук и ног («бегают мурашки»), замедление сердцебиения.</a:t>
            </a:r>
          </a:p>
          <a:p>
            <a:r>
              <a:rPr lang="ru-RU" dirty="0"/>
              <a:t>НЕОТЛОЖНАЯ ПОМОЩЬ:</a:t>
            </a:r>
          </a:p>
          <a:p>
            <a:pPr marL="0" indent="0">
              <a:buNone/>
            </a:pPr>
            <a:r>
              <a:rPr lang="ru-RU" dirty="0" smtClean="0"/>
              <a:t>   1)Кальция </a:t>
            </a:r>
            <a:r>
              <a:rPr lang="ru-RU" dirty="0"/>
              <a:t>хлорид (или глюконата)10%-10мл в/в;</a:t>
            </a:r>
          </a:p>
          <a:p>
            <a:pPr marL="0" indent="0">
              <a:buNone/>
            </a:pPr>
            <a:r>
              <a:rPr lang="ru-RU" dirty="0" smtClean="0"/>
              <a:t>   2)Глюкоза </a:t>
            </a:r>
            <a:r>
              <a:rPr lang="ru-RU" dirty="0"/>
              <a:t>40%-60 мл или 5%-500 мл вместе с </a:t>
            </a:r>
            <a:r>
              <a:rPr lang="ru-RU" dirty="0" smtClean="0"/>
              <a:t>  инсулином </a:t>
            </a:r>
            <a:r>
              <a:rPr lang="ru-RU" dirty="0"/>
              <a:t>10ЕД.в/в</a:t>
            </a:r>
          </a:p>
          <a:p>
            <a:r>
              <a:rPr lang="ru-RU" dirty="0"/>
              <a:t>Эффект этих введений-временное перемещение калия в клетку-ненадолго! -всего на 30-60 минут. Следует немедленно ехать в диализный центр!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0991203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1700808"/>
            <a:ext cx="8229600" cy="1143000"/>
          </a:xfrm>
        </p:spPr>
        <p:txBody>
          <a:bodyPr>
            <a:noAutofit/>
          </a:bodyPr>
          <a:lstStyle/>
          <a:p>
            <a:r>
              <a:rPr lang="ru-RU" sz="3600" dirty="0" smtClean="0"/>
              <a:t>           Примерный </a:t>
            </a:r>
            <a:r>
              <a:rPr lang="ru-RU" sz="3600" dirty="0"/>
              <a:t>подсчет </a:t>
            </a:r>
            <a:r>
              <a:rPr lang="ru-RU" sz="3600" dirty="0" smtClean="0"/>
              <a:t>сод-</a:t>
            </a:r>
            <a:r>
              <a:rPr lang="ru-RU" sz="3600" dirty="0" err="1" smtClean="0"/>
              <a:t>ния</a:t>
            </a:r>
            <a:r>
              <a:rPr lang="ru-RU" sz="3600" dirty="0" smtClean="0"/>
              <a:t> </a:t>
            </a:r>
            <a:br>
              <a:rPr lang="ru-RU" sz="3600" dirty="0" smtClean="0"/>
            </a:br>
            <a:r>
              <a:rPr lang="ru-RU" sz="3600" dirty="0"/>
              <a:t> </a:t>
            </a:r>
            <a:r>
              <a:rPr lang="ru-RU" sz="3600" dirty="0" smtClean="0"/>
              <a:t>                  в продуктах  калия</a:t>
            </a:r>
            <a:r>
              <a:rPr lang="ru-RU" sz="3600" dirty="0"/>
              <a:t>.</a:t>
            </a:r>
            <a:br>
              <a:rPr lang="ru-RU" sz="3600" dirty="0"/>
            </a:br>
            <a:r>
              <a:rPr lang="ru-RU" sz="3600" dirty="0" smtClean="0"/>
              <a:t>  приблизительно </a:t>
            </a:r>
            <a:r>
              <a:rPr lang="ru-RU" sz="3600" dirty="0"/>
              <a:t>5 ммоль (200 мг) калия</a:t>
            </a:r>
            <a:br>
              <a:rPr lang="ru-RU" sz="3600" dirty="0"/>
            </a:br>
            <a:endParaRPr lang="ru-RU" sz="36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1520" y="2492896"/>
            <a:ext cx="8229600" cy="4176464"/>
          </a:xfrm>
        </p:spPr>
        <p:txBody>
          <a:bodyPr>
            <a:normAutofit fontScale="85000" lnSpcReduction="20000"/>
          </a:bodyPr>
          <a:lstStyle/>
          <a:p>
            <a:r>
              <a:rPr lang="ru-RU" dirty="0"/>
              <a:t>150 г приготовленных бобовых, капусты, сельдерея, моркови, кабачков, лука, зелени, брюквы, репы;</a:t>
            </a:r>
          </a:p>
          <a:p>
            <a:r>
              <a:rPr lang="ru-RU" dirty="0"/>
              <a:t>100 г приготовленных перца, свеклы, цветной капусты;</a:t>
            </a:r>
          </a:p>
          <a:p>
            <a:r>
              <a:rPr lang="ru-RU" dirty="0"/>
              <a:t>75 г приготовленных баклажанов, брокколи, брюссельской капусты, кукурузы, помидоров;</a:t>
            </a:r>
          </a:p>
          <a:p>
            <a:r>
              <a:rPr lang="ru-RU" dirty="0"/>
              <a:t>75 г сырых капусты, моркови, сельдерея, огурцов, перца, помидоров, редиса;</a:t>
            </a:r>
          </a:p>
          <a:p>
            <a:r>
              <a:rPr lang="ru-RU" dirty="0"/>
              <a:t>150 г яблок;</a:t>
            </a:r>
          </a:p>
          <a:p>
            <a:r>
              <a:rPr lang="ru-RU" dirty="0"/>
              <a:t>100 г цитрусовых, черной смородины, манго;</a:t>
            </a:r>
          </a:p>
          <a:p>
            <a:r>
              <a:rPr lang="ru-RU" dirty="0"/>
              <a:t>75 г бананов, абрикосов, вишни, киви, ананасов, винограда;</a:t>
            </a:r>
          </a:p>
          <a:p>
            <a:r>
              <a:rPr lang="ru-RU" dirty="0"/>
              <a:t>150 мл сока из яблок, манго, апельсинов, ананасов, винограда;</a:t>
            </a:r>
          </a:p>
          <a:p>
            <a:r>
              <a:rPr lang="ru-RU" dirty="0"/>
              <a:t>100 мл сока из лимонов, грейпфрутов, красной смородины.</a:t>
            </a:r>
          </a:p>
        </p:txBody>
      </p:sp>
    </p:spTree>
    <p:extLst>
      <p:ext uri="{BB962C8B-B14F-4D97-AF65-F5344CB8AC3E}">
        <p14:creationId xmlns:p14="http://schemas.microsoft.com/office/powerpoint/2010/main" val="412488634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12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9862051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1124744"/>
            <a:ext cx="8229600" cy="4389120"/>
          </a:xfrm>
        </p:spPr>
        <p:txBody>
          <a:bodyPr/>
          <a:lstStyle/>
          <a:p>
            <a:r>
              <a:rPr lang="ru-RU" dirty="0"/>
              <a:t>Для уменьшения содержания калия в картофеле и других овощах можно очищенные, мелконарезанные продукты вымачивать в воде в течение 6-10 часов. При этом несколько раз сменить воду</a:t>
            </a:r>
          </a:p>
          <a:p>
            <a:r>
              <a:rPr lang="ru-RU" dirty="0"/>
              <a:t>Такая процедура может снижать количество калия на две трети!</a:t>
            </a:r>
          </a:p>
          <a:p>
            <a:r>
              <a:rPr lang="ru-RU" b="1" dirty="0">
                <a:solidFill>
                  <a:srgbClr val="C00000"/>
                </a:solidFill>
              </a:rPr>
              <a:t>В целом нельзя потреблять более 2000 мг калия </a:t>
            </a:r>
            <a:r>
              <a:rPr lang="ru-RU" b="1" dirty="0" smtClean="0">
                <a:solidFill>
                  <a:srgbClr val="C00000"/>
                </a:solidFill>
              </a:rPr>
              <a:t>  в </a:t>
            </a:r>
            <a:r>
              <a:rPr lang="ru-RU" b="1" dirty="0">
                <a:solidFill>
                  <a:srgbClr val="C00000"/>
                </a:solidFill>
              </a:rPr>
              <a:t>сутки!</a:t>
            </a: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73762" y="4581128"/>
            <a:ext cx="2389187" cy="19637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6124887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17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9909180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476672"/>
            <a:ext cx="8229600" cy="1143000"/>
          </a:xfrm>
        </p:spPr>
        <p:txBody>
          <a:bodyPr/>
          <a:lstStyle/>
          <a:p>
            <a:r>
              <a:rPr lang="ru-RU" dirty="0"/>
              <a:t>Калорийность.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628800"/>
            <a:ext cx="8229600" cy="4968552"/>
          </a:xfrm>
        </p:spPr>
        <p:txBody>
          <a:bodyPr>
            <a:normAutofit fontScale="85000" lnSpcReduction="10000"/>
          </a:bodyPr>
          <a:lstStyle/>
          <a:p>
            <a:r>
              <a:rPr lang="ru-RU" dirty="0"/>
              <a:t>Энергия постоянно необходима организму даже в физическом покое на поддержание постоянно идущего обмена веществ и, конечно, на любую физическую активность</a:t>
            </a:r>
          </a:p>
          <a:p>
            <a:r>
              <a:rPr lang="ru-RU" dirty="0"/>
              <a:t>Наиболее физиологически организм получает энергию, </a:t>
            </a:r>
            <a:endParaRPr lang="ru-RU" dirty="0" smtClean="0"/>
          </a:p>
          <a:p>
            <a:pPr marL="0" indent="0">
              <a:buNone/>
            </a:pPr>
            <a:r>
              <a:rPr lang="ru-RU" dirty="0" smtClean="0"/>
              <a:t>    « </a:t>
            </a:r>
            <a:r>
              <a:rPr lang="ru-RU" dirty="0"/>
              <a:t>сжигая» углеводы и жиры. Если углеводы и жиры будут в </a:t>
            </a:r>
            <a:r>
              <a:rPr lang="ru-RU" dirty="0" smtClean="0"/>
              <a:t>   дефиците, </a:t>
            </a:r>
            <a:r>
              <a:rPr lang="ru-RU" dirty="0"/>
              <a:t>организм будет « сжигать» свои белки.</a:t>
            </a:r>
          </a:p>
          <a:p>
            <a:r>
              <a:rPr lang="ru-RU" dirty="0"/>
              <a:t>При сжигании  </a:t>
            </a:r>
            <a:r>
              <a:rPr lang="ru-RU" dirty="0" smtClean="0"/>
              <a:t>белков образуется </a:t>
            </a:r>
            <a:r>
              <a:rPr lang="ru-RU" dirty="0"/>
              <a:t>очень много азотистых шлаков.</a:t>
            </a:r>
          </a:p>
          <a:p>
            <a:r>
              <a:rPr lang="ru-RU" dirty="0"/>
              <a:t>Животные жиры и легкоусвояемые углеводы ведут к повышению уровня холестерина: предпочтительными являются растительные полиненасыщенные жиры(растительные масла) и сложные углеводы( овощи).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8793993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124744"/>
            <a:ext cx="8229600" cy="1143000"/>
          </a:xfrm>
        </p:spPr>
        <p:txBody>
          <a:bodyPr>
            <a:noAutofit/>
          </a:bodyPr>
          <a:lstStyle/>
          <a:p>
            <a:r>
              <a:rPr lang="ru-RU" sz="3600" dirty="0"/>
              <a:t>Общее количество энергии, необходимое в сутки – 30-35 ккал на 1 кг массы тела</a:t>
            </a:r>
            <a:br>
              <a:rPr lang="ru-RU" sz="3600" dirty="0"/>
            </a:br>
            <a:endParaRPr lang="ru-RU" sz="3600" dirty="0"/>
          </a:p>
        </p:txBody>
      </p:sp>
      <p:pic>
        <p:nvPicPr>
          <p:cNvPr id="8195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844824"/>
            <a:ext cx="8065707" cy="6462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6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2636912"/>
            <a:ext cx="8029147" cy="34563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7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3774033"/>
            <a:ext cx="2841625" cy="2384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6555585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908720"/>
            <a:ext cx="9227368" cy="1143000"/>
          </a:xfrm>
        </p:spPr>
        <p:txBody>
          <a:bodyPr>
            <a:normAutofit fontScale="90000"/>
          </a:bodyPr>
          <a:lstStyle/>
          <a:p>
            <a:r>
              <a:rPr lang="ru-RU" dirty="0"/>
              <a:t>Потребности в витаминах у больных</a:t>
            </a:r>
            <a:br>
              <a:rPr lang="ru-RU" dirty="0"/>
            </a:br>
            <a:r>
              <a:rPr lang="ru-RU" dirty="0"/>
              <a:t> </a:t>
            </a:r>
            <a:r>
              <a:rPr lang="ru-RU" dirty="0" smtClean="0"/>
              <a:t>                          с </a:t>
            </a:r>
            <a:r>
              <a:rPr lang="ru-RU" dirty="0"/>
              <a:t>ХПН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2132856"/>
            <a:ext cx="8229600" cy="4725144"/>
          </a:xfrm>
        </p:spPr>
        <p:txBody>
          <a:bodyPr>
            <a:normAutofit/>
          </a:bodyPr>
          <a:lstStyle/>
          <a:p>
            <a:r>
              <a:rPr lang="ru-RU" sz="3200" dirty="0"/>
              <a:t>Больные должны дополнительно к диете получать ежедневно пиридоксин 5 мг, вит С 70-100 мг, другие водорастворимые витамины в суточных дозах.</a:t>
            </a:r>
          </a:p>
          <a:p>
            <a:r>
              <a:rPr lang="ru-RU" sz="3200" dirty="0"/>
              <a:t>Жирорастворимые витамины (A,D,К) – должны вводиться в суточной дозе не чаще 3-4 раз в неделю</a:t>
            </a:r>
          </a:p>
        </p:txBody>
      </p:sp>
    </p:spTree>
    <p:extLst>
      <p:ext uri="{BB962C8B-B14F-4D97-AF65-F5344CB8AC3E}">
        <p14:creationId xmlns:p14="http://schemas.microsoft.com/office/powerpoint/2010/main" val="404048191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8229600" cy="1143000"/>
          </a:xfrm>
        </p:spPr>
        <p:txBody>
          <a:bodyPr/>
          <a:lstStyle/>
          <a:p>
            <a:r>
              <a:rPr lang="ru-RU" dirty="0" smtClean="0"/>
              <a:t>  </a:t>
            </a:r>
            <a:r>
              <a:rPr lang="en-US" dirty="0" smtClean="0"/>
              <a:t>I</a:t>
            </a:r>
            <a:r>
              <a:rPr lang="ru-RU" dirty="0" smtClean="0"/>
              <a:t> стадия ХБП.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1556792"/>
            <a:ext cx="8229600" cy="4389120"/>
          </a:xfrm>
        </p:spPr>
        <p:txBody>
          <a:bodyPr>
            <a:normAutofit fontScale="92500" lnSpcReduction="10000"/>
          </a:bodyPr>
          <a:lstStyle/>
          <a:p>
            <a:r>
              <a:rPr lang="ru-RU" dirty="0" smtClean="0"/>
              <a:t>На </a:t>
            </a:r>
            <a:r>
              <a:rPr lang="en-US" dirty="0" smtClean="0"/>
              <a:t>I</a:t>
            </a:r>
            <a:r>
              <a:rPr lang="ru-RU" dirty="0" smtClean="0"/>
              <a:t> стадии ХБП ограничения потребления белков не требуются( 1 г белка на кг веса тела в сутки).</a:t>
            </a:r>
          </a:p>
          <a:p>
            <a:r>
              <a:rPr lang="ru-RU" dirty="0" smtClean="0"/>
              <a:t>Калорийность рациона не должна превышать 35 ккал/кг в </a:t>
            </a:r>
            <a:r>
              <a:rPr lang="ru-RU" dirty="0" err="1" smtClean="0"/>
              <a:t>сут</a:t>
            </a:r>
            <a:r>
              <a:rPr lang="ru-RU" dirty="0" smtClean="0"/>
              <a:t> ,</a:t>
            </a:r>
          </a:p>
          <a:p>
            <a:r>
              <a:rPr lang="ru-RU" dirty="0" smtClean="0"/>
              <a:t> количество потребляемой жидкости не более 2 литров в сутки, </a:t>
            </a:r>
          </a:p>
          <a:p>
            <a:r>
              <a:rPr lang="ru-RU" dirty="0" smtClean="0"/>
              <a:t>натрий до 2,4 г в сутки.</a:t>
            </a:r>
          </a:p>
          <a:p>
            <a:r>
              <a:rPr lang="ru-RU" dirty="0" smtClean="0"/>
              <a:t> Ограничение потребления калия и фосфора не требуется. </a:t>
            </a:r>
          </a:p>
          <a:p>
            <a:r>
              <a:rPr lang="ru-RU" dirty="0" smtClean="0"/>
              <a:t>Предпочтение должно отдаваться растительным жирам и углеводам. </a:t>
            </a:r>
          </a:p>
        </p:txBody>
      </p:sp>
    </p:spTree>
    <p:extLst>
      <p:ext uri="{BB962C8B-B14F-4D97-AF65-F5344CB8AC3E}">
        <p14:creationId xmlns:p14="http://schemas.microsoft.com/office/powerpoint/2010/main" val="317086789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II </a:t>
            </a:r>
            <a:r>
              <a:rPr lang="ru-RU" dirty="0" smtClean="0"/>
              <a:t>стадия ХБП: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ru-RU" dirty="0"/>
              <a:t>Со II стадии ХБП – начало снижения почечной функции – оправдано некоторое ограничение потребления белка( не ниже 0.8 г/кг/сут</a:t>
            </a:r>
            <a:r>
              <a:rPr lang="ru-RU" dirty="0" smtClean="0"/>
              <a:t>).</a:t>
            </a:r>
          </a:p>
          <a:p>
            <a:r>
              <a:rPr lang="ru-RU" dirty="0" smtClean="0"/>
              <a:t>  </a:t>
            </a:r>
            <a:r>
              <a:rPr lang="ru-RU" dirty="0"/>
              <a:t>60% белка </a:t>
            </a:r>
            <a:r>
              <a:rPr lang="ru-RU" dirty="0" smtClean="0"/>
              <a:t>должны составлять протеины высокой биологической ценности( яичный протеин, белок мяса, рыбы, сои).</a:t>
            </a:r>
          </a:p>
          <a:p>
            <a:r>
              <a:rPr lang="ru-RU" dirty="0" smtClean="0"/>
              <a:t>Энергетическая ценность рациона – 35 ккал/кг в сутки.</a:t>
            </a:r>
          </a:p>
          <a:p>
            <a:r>
              <a:rPr lang="ru-RU" dirty="0" smtClean="0"/>
              <a:t>Преимущество имеют полиненасыщенные жиры, сложные углеводы.</a:t>
            </a:r>
          </a:p>
          <a:p>
            <a:r>
              <a:rPr lang="en-US" dirty="0" smtClean="0"/>
              <a:t>Na </a:t>
            </a:r>
            <a:r>
              <a:rPr lang="ru-RU" dirty="0" smtClean="0"/>
              <a:t> с пищей до 2,4 г в сутки </a:t>
            </a:r>
          </a:p>
          <a:p>
            <a:r>
              <a:rPr lang="ru-RU" dirty="0" smtClean="0"/>
              <a:t>Ограничения </a:t>
            </a:r>
            <a:r>
              <a:rPr lang="en-US" dirty="0" smtClean="0"/>
              <a:t>K </a:t>
            </a:r>
            <a:r>
              <a:rPr lang="ru-RU" dirty="0" smtClean="0"/>
              <a:t>и </a:t>
            </a:r>
            <a:r>
              <a:rPr lang="en-US" dirty="0" smtClean="0"/>
              <a:t>P</a:t>
            </a:r>
            <a:r>
              <a:rPr lang="ru-RU" dirty="0" smtClean="0"/>
              <a:t> не требуются.</a:t>
            </a:r>
          </a:p>
          <a:p>
            <a:r>
              <a:rPr lang="ru-RU" dirty="0" smtClean="0"/>
              <a:t>Употребление алкоголя допускается только по усмотрению врача. </a:t>
            </a:r>
          </a:p>
          <a:p>
            <a:endParaRPr lang="ru-RU" dirty="0" smtClean="0"/>
          </a:p>
          <a:p>
            <a:pPr marL="0" indent="0">
              <a:buNone/>
            </a:pP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3528524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 </a:t>
            </a:r>
            <a:r>
              <a:rPr lang="en-US" dirty="0" smtClean="0"/>
              <a:t>III</a:t>
            </a:r>
            <a:r>
              <a:rPr lang="ru-RU" dirty="0" smtClean="0"/>
              <a:t> стадия ХБП: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В </a:t>
            </a:r>
            <a:r>
              <a:rPr lang="en-US" dirty="0" smtClean="0"/>
              <a:t>III </a:t>
            </a:r>
            <a:r>
              <a:rPr lang="ru-RU" dirty="0" smtClean="0"/>
              <a:t>стадии ХБП – выявление и лечение осложнений, главным образом, артериальной гипертензии.</a:t>
            </a:r>
          </a:p>
          <a:p>
            <a:r>
              <a:rPr lang="ru-RU" dirty="0" smtClean="0"/>
              <a:t>Ограничение </a:t>
            </a:r>
            <a:r>
              <a:rPr lang="en-US" dirty="0" smtClean="0"/>
              <a:t>Na</a:t>
            </a:r>
            <a:r>
              <a:rPr lang="ru-RU" dirty="0" smtClean="0"/>
              <a:t>  до 2,3 – 2,4 г/сут и воды до 2 л/сут </a:t>
            </a:r>
          </a:p>
          <a:p>
            <a:r>
              <a:rPr lang="ru-RU" dirty="0" smtClean="0"/>
              <a:t>Снижение потребления </a:t>
            </a:r>
            <a:r>
              <a:rPr lang="en-US" dirty="0" smtClean="0"/>
              <a:t>K</a:t>
            </a:r>
            <a:r>
              <a:rPr lang="ru-RU" dirty="0"/>
              <a:t> </a:t>
            </a:r>
            <a:r>
              <a:rPr lang="ru-RU" dirty="0" smtClean="0"/>
              <a:t>( 2-4 г/сут) и </a:t>
            </a:r>
            <a:r>
              <a:rPr lang="en-US" dirty="0" smtClean="0"/>
              <a:t>P</a:t>
            </a:r>
            <a:r>
              <a:rPr lang="ru-RU" dirty="0" smtClean="0"/>
              <a:t> ( 0,8 – 1,0 г/сут) </a:t>
            </a:r>
          </a:p>
          <a:p>
            <a:r>
              <a:rPr lang="ru-RU" dirty="0" smtClean="0"/>
              <a:t>Малобелковая диета – 0,6 г белка/кг идеальной массы тела/сут.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3910860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196752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 </a:t>
            </a:r>
            <a:r>
              <a:rPr lang="en-US" sz="5600" dirty="0"/>
              <a:t>IV </a:t>
            </a:r>
            <a:r>
              <a:rPr lang="ru-RU" sz="5600" dirty="0" smtClean="0"/>
              <a:t>стадия </a:t>
            </a:r>
            <a:r>
              <a:rPr lang="ru-RU" sz="5600" dirty="0"/>
              <a:t>ХБП: </a:t>
            </a:r>
            <a:br>
              <a:rPr lang="ru-RU" sz="5600" dirty="0"/>
            </a:br>
            <a:endParaRPr lang="ru-RU" sz="56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1) МБД;</a:t>
            </a:r>
          </a:p>
          <a:p>
            <a:r>
              <a:rPr lang="ru-RU" dirty="0" smtClean="0"/>
              <a:t>2) </a:t>
            </a:r>
            <a:r>
              <a:rPr lang="en-US" dirty="0" smtClean="0"/>
              <a:t>K </a:t>
            </a:r>
            <a:r>
              <a:rPr lang="ru-RU" dirty="0" smtClean="0"/>
              <a:t> и </a:t>
            </a:r>
            <a:r>
              <a:rPr lang="en-US" dirty="0" smtClean="0"/>
              <a:t>P</a:t>
            </a:r>
            <a:r>
              <a:rPr lang="ru-RU" dirty="0" smtClean="0"/>
              <a:t> (2-4 г/сут и 0,8-1 г/сут);</a:t>
            </a:r>
          </a:p>
          <a:p>
            <a:r>
              <a:rPr lang="ru-RU" dirty="0" smtClean="0"/>
              <a:t>3) кетостерил и соевые изоляты;</a:t>
            </a:r>
          </a:p>
          <a:p>
            <a:r>
              <a:rPr lang="ru-RU" dirty="0" smtClean="0"/>
              <a:t>4) алкоголь( не более 20 г/сут для женщин и 60 г для мужчин);</a:t>
            </a:r>
          </a:p>
          <a:p>
            <a:endParaRPr lang="ru-RU" dirty="0" smtClean="0"/>
          </a:p>
        </p:txBody>
      </p:sp>
    </p:spTree>
    <p:extLst>
      <p:ext uri="{BB962C8B-B14F-4D97-AF65-F5344CB8AC3E}">
        <p14:creationId xmlns:p14="http://schemas.microsoft.com/office/powerpoint/2010/main" val="219369883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V  </a:t>
            </a:r>
            <a:r>
              <a:rPr lang="ru-RU" dirty="0"/>
              <a:t>стадия ХБП: 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dirty="0" smtClean="0"/>
              <a:t> </a:t>
            </a:r>
          </a:p>
          <a:p>
            <a:r>
              <a:rPr lang="ru-RU" dirty="0" smtClean="0"/>
              <a:t> Никакие диетические или медикаментозные методы лечения в </a:t>
            </a:r>
            <a:r>
              <a:rPr lang="en-US" dirty="0" smtClean="0"/>
              <a:t>V</a:t>
            </a:r>
            <a:r>
              <a:rPr lang="ru-RU" dirty="0" smtClean="0"/>
              <a:t> стадии ХБП не могут дать сколь-нибудь существенного и длительного эффекта. Единственным способом спасения жизни таких больных является только как можно более быстрое начало заместительной почечной терапии.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5585465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9222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04" y="1124744"/>
            <a:ext cx="3126944" cy="55430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23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12430" y="1124744"/>
            <a:ext cx="2682875" cy="5492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24" name="Picture 8"/>
          <p:cNvPicPr>
            <a:picLocks noGrp="1" noChangeAspect="1" noChangeArrowheads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2140" y="1268760"/>
            <a:ext cx="2778797" cy="43357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25" name="Picture 9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5485137"/>
            <a:ext cx="1963737" cy="11826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7876636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4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980728"/>
            <a:ext cx="8229600" cy="1762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3428206"/>
            <a:ext cx="6267450" cy="2084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6971765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« МЫ ЖИВЁМ НЕ ДЛЯ ТОГО, ЧТОБЫ ЕСТЬ, А ЕДИМ ДЛЯ ТОГО, ЧТОБЫ ЖИТЬ».</a:t>
            </a:r>
          </a:p>
          <a:p>
            <a:pPr marL="0" indent="0">
              <a:buNone/>
            </a:pPr>
            <a:r>
              <a:rPr lang="ru-RU" dirty="0"/>
              <a:t>                                                                         © </a:t>
            </a:r>
            <a:r>
              <a:rPr lang="ru-RU" dirty="0" smtClean="0"/>
              <a:t>Сократ. </a:t>
            </a:r>
            <a:endParaRPr lang="ru-RU" dirty="0"/>
          </a:p>
          <a:p>
            <a:endParaRPr lang="ru-RU" dirty="0"/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3212976"/>
            <a:ext cx="2343150" cy="2495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4579796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373</TotalTime>
  <Words>2392</Words>
  <Application>Microsoft Office PowerPoint</Application>
  <PresentationFormat>Экран (4:3)</PresentationFormat>
  <Paragraphs>272</Paragraphs>
  <Slides>55</Slides>
  <Notes>8</Notes>
  <HiddenSlides>1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55</vt:i4>
      </vt:variant>
    </vt:vector>
  </HeadingPairs>
  <TitlesOfParts>
    <vt:vector size="57" baseType="lpstr">
      <vt:lpstr>Поток</vt:lpstr>
      <vt:lpstr>Document</vt:lpstr>
      <vt:lpstr>Хроническая болезнь почек. Современная концепция. Додиализный период.   Принципы лечебного питания.                                 </vt:lpstr>
      <vt:lpstr>         Знаете ли вы, что:</vt:lpstr>
      <vt:lpstr>Презентация PowerPoint</vt:lpstr>
      <vt:lpstr>                                    Всероссийский День почки-2015.</vt:lpstr>
      <vt:lpstr>ПОЧКИ. СТРОЕНИЕ И ФУНКЦИИ.</vt:lpstr>
      <vt:lpstr>ФУНКЦИИ ПОЧЕК:</vt:lpstr>
      <vt:lpstr>Презентация PowerPoint</vt:lpstr>
      <vt:lpstr>НЕФРОН -функциональная единица почечной ткани.</vt:lpstr>
      <vt:lpstr>ПОВРЕЖДЕНИЯ ПОЧЕЧНОЙ ТКАНИ.</vt:lpstr>
      <vt:lpstr>Презентация PowerPoint</vt:lpstr>
      <vt:lpstr>Презентация PowerPoint</vt:lpstr>
      <vt:lpstr>       Актуальность проблемы</vt:lpstr>
      <vt:lpstr>  Скорость клубочковой фильтрации. </vt:lpstr>
      <vt:lpstr>Презентация PowerPoint</vt:lpstr>
      <vt:lpstr>Додиализный период.  Лечебное питание.</vt:lpstr>
      <vt:lpstr>Общие принципы построения диеты для больных  с ХПН на додиализный стадии. </vt:lpstr>
      <vt:lpstr>       Цель диеты при ХПН</vt:lpstr>
      <vt:lpstr>Основные принципы ограничения белка при ХПН</vt:lpstr>
      <vt:lpstr>Как достичь успеха в соблюдении диеты при ХБП?</vt:lpstr>
      <vt:lpstr>Питание в додиализном периоде ХПН</vt:lpstr>
      <vt:lpstr>БЕЛКИ.</vt:lpstr>
      <vt:lpstr>Малобелковые диеты.</vt:lpstr>
      <vt:lpstr>               Примерный подсчет содержания                              в продуктах  белка             приблизительно 6 г белка высокой                      биологической ценности </vt:lpstr>
      <vt:lpstr>             Примерный подсчет содержания          в продуктах белка          приблизительно 2 г белка низкой          биологической  ценности </vt:lpstr>
      <vt:lpstr>Кетостерил</vt:lpstr>
      <vt:lpstr>Keтостерил   и катаболизм белка </vt:lpstr>
      <vt:lpstr>Влияние МБД и Кетостерила на факторы риска и прогрессирования ХБП и ССЗ</vt:lpstr>
      <vt:lpstr>Презентация PowerPoint</vt:lpstr>
      <vt:lpstr>Влияние МБД и Кетостерила на факторы риска и прогрессирования ХБП и ССЗ</vt:lpstr>
      <vt:lpstr>         Документы, регламентирующие  назначение Кетостерила </vt:lpstr>
      <vt:lpstr>Кетостерил.</vt:lpstr>
      <vt:lpstr>Фосфорно-белковый  коэффициент.</vt:lpstr>
      <vt:lpstr>При ХПН используют продукты с  фосфорно- белковым коэффициентом (ФБК) ниже 20. Продукты с ФБК более 20 можно употреблять не чаще 1-2 р в неделю.</vt:lpstr>
      <vt:lpstr>Презентация PowerPoint</vt:lpstr>
      <vt:lpstr>СТЕПЕНИ ОГРАНИЧЕНИЯ СОЛИ ПО de Wardener </vt:lpstr>
      <vt:lpstr>Презентация PowerPoint</vt:lpstr>
      <vt:lpstr>  ЗЛОУПОТРЕБЛЕНИЕ СОЛЬЮ </vt:lpstr>
      <vt:lpstr>Презентация PowerPoint</vt:lpstr>
      <vt:lpstr>Жидкость</vt:lpstr>
      <vt:lpstr>Калий.</vt:lpstr>
      <vt:lpstr>           Примерный подсчет сод-ния                     в продуктах  калия.   приблизительно 5 ммоль (200 мг) калия </vt:lpstr>
      <vt:lpstr>Презентация PowerPoint</vt:lpstr>
      <vt:lpstr>Презентация PowerPoint</vt:lpstr>
      <vt:lpstr>Презентация PowerPoint</vt:lpstr>
      <vt:lpstr>Калорийность.</vt:lpstr>
      <vt:lpstr>Общее количество энергии, необходимое в сутки – 30-35 ккал на 1 кг массы тела </vt:lpstr>
      <vt:lpstr>Потребности в витаминах у больных                            с ХПН</vt:lpstr>
      <vt:lpstr>  I стадия ХБП.</vt:lpstr>
      <vt:lpstr>II стадия ХБП:</vt:lpstr>
      <vt:lpstr> III стадия ХБП:</vt:lpstr>
      <vt:lpstr> IV стадия ХБП:  </vt:lpstr>
      <vt:lpstr>V  стадия ХБП: 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Хроническая болезнь почек. Современная концепция. Додиализный период.   Принципы лечебного питания.</dc:title>
  <dc:creator>Инна-Олег</dc:creator>
  <cp:lastModifiedBy>Соколов, Олег</cp:lastModifiedBy>
  <cp:revision>34</cp:revision>
  <dcterms:created xsi:type="dcterms:W3CDTF">2015-04-25T15:14:37Z</dcterms:created>
  <dcterms:modified xsi:type="dcterms:W3CDTF">2015-04-27T06:39:22Z</dcterms:modified>
</cp:coreProperties>
</file>