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7" r:id="rId2"/>
    <p:sldId id="351" r:id="rId3"/>
    <p:sldId id="352" r:id="rId4"/>
    <p:sldId id="333" r:id="rId5"/>
    <p:sldId id="353" r:id="rId6"/>
    <p:sldId id="339" r:id="rId7"/>
    <p:sldId id="354" r:id="rId8"/>
    <p:sldId id="355" r:id="rId9"/>
    <p:sldId id="342" r:id="rId10"/>
    <p:sldId id="344" r:id="rId11"/>
    <p:sldId id="343" r:id="rId12"/>
    <p:sldId id="345" r:id="rId13"/>
    <p:sldId id="341" r:id="rId14"/>
    <p:sldId id="347" r:id="rId15"/>
    <p:sldId id="337" r:id="rId16"/>
    <p:sldId id="348" r:id="rId17"/>
    <p:sldId id="350" r:id="rId18"/>
    <p:sldId id="356" r:id="rId19"/>
    <p:sldId id="357" r:id="rId20"/>
    <p:sldId id="340" r:id="rId21"/>
    <p:sldId id="313" r:id="rId22"/>
  </p:sldIdLst>
  <p:sldSz cx="10691813" cy="7559675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49A"/>
    <a:srgbClr val="43ACB1"/>
    <a:srgbClr val="50A494"/>
    <a:srgbClr val="C0F2DE"/>
    <a:srgbClr val="45AF8C"/>
    <a:srgbClr val="D8E0E3"/>
    <a:srgbClr val="E6F4F7"/>
    <a:srgbClr val="D5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33" y="53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7CB78F-E3F7-431D-AA37-472529A4372D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F21A77-8FDB-4B11-94D0-EEF4A6F12747}" type="pres">
      <dgm:prSet presAssocID="{3C7CB78F-E3F7-431D-AA37-472529A4372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56A156A-8AB1-4F3D-BAE0-59FB5C33D038}" type="presOf" srcId="{3C7CB78F-E3F7-431D-AA37-472529A4372D}" destId="{C4F21A77-8FDB-4B11-94D0-EEF4A6F12747}" srcOrd="0" destOrd="0" presId="urn:microsoft.com/office/officeart/2008/layout/HorizontalMultiLevelHierarchy"/>
  </dgm:cxnLst>
  <dgm:bg>
    <a:noFill/>
    <a:effectLst>
      <a:outerShdw blurRad="50800" dist="1308100" dir="5400000" algn="ctr" rotWithShape="0">
        <a:srgbClr val="50A494"/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7CB78F-E3F7-431D-AA37-472529A4372D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F21A77-8FDB-4B11-94D0-EEF4A6F12747}" type="pres">
      <dgm:prSet presAssocID="{3C7CB78F-E3F7-431D-AA37-472529A4372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56A156A-8AB1-4F3D-BAE0-59FB5C33D038}" type="presOf" srcId="{3C7CB78F-E3F7-431D-AA37-472529A4372D}" destId="{C4F21A77-8FDB-4B11-94D0-EEF4A6F12747}" srcOrd="0" destOrd="0" presId="urn:microsoft.com/office/officeart/2008/layout/HorizontalMultiLevelHierarchy"/>
  </dgm:cxnLst>
  <dgm:bg>
    <a:noFill/>
    <a:effectLst>
      <a:outerShdw blurRad="50800" dist="1308100" dir="5400000" algn="ctr" rotWithShape="0">
        <a:srgbClr val="50A494"/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7CB78F-E3F7-431D-AA37-472529A4372D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F21A77-8FDB-4B11-94D0-EEF4A6F12747}" type="pres">
      <dgm:prSet presAssocID="{3C7CB78F-E3F7-431D-AA37-472529A4372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56A156A-8AB1-4F3D-BAE0-59FB5C33D038}" type="presOf" srcId="{3C7CB78F-E3F7-431D-AA37-472529A4372D}" destId="{C4F21A77-8FDB-4B11-94D0-EEF4A6F12747}" srcOrd="0" destOrd="0" presId="urn:microsoft.com/office/officeart/2008/layout/HorizontalMultiLevelHierarchy"/>
  </dgm:cxnLst>
  <dgm:bg>
    <a:noFill/>
    <a:effectLst>
      <a:outerShdw blurRad="50800" dist="1308100" dir="5400000" algn="ctr" rotWithShape="0">
        <a:srgbClr val="50A494"/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7CB78F-E3F7-431D-AA37-472529A4372D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F21A77-8FDB-4B11-94D0-EEF4A6F12747}" type="pres">
      <dgm:prSet presAssocID="{3C7CB78F-E3F7-431D-AA37-472529A4372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56A156A-8AB1-4F3D-BAE0-59FB5C33D038}" type="presOf" srcId="{3C7CB78F-E3F7-431D-AA37-472529A4372D}" destId="{C4F21A77-8FDB-4B11-94D0-EEF4A6F12747}" srcOrd="0" destOrd="0" presId="urn:microsoft.com/office/officeart/2008/layout/HorizontalMultiLevelHierarchy"/>
  </dgm:cxnLst>
  <dgm:bg>
    <a:noFill/>
    <a:effectLst>
      <a:outerShdw blurRad="50800" dist="1308100" dir="5400000" algn="ctr" rotWithShape="0">
        <a:srgbClr val="50A494"/>
      </a:outerShdw>
      <a:softEdge rad="31750"/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7CB78F-E3F7-431D-AA37-472529A4372D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F21A77-8FDB-4B11-94D0-EEF4A6F12747}" type="pres">
      <dgm:prSet presAssocID="{3C7CB78F-E3F7-431D-AA37-472529A4372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56A156A-8AB1-4F3D-BAE0-59FB5C33D038}" type="presOf" srcId="{3C7CB78F-E3F7-431D-AA37-472529A4372D}" destId="{C4F21A77-8FDB-4B11-94D0-EEF4A6F12747}" srcOrd="0" destOrd="0" presId="urn:microsoft.com/office/officeart/2008/layout/HorizontalMultiLevelHierarchy"/>
  </dgm:cxnLst>
  <dgm:bg>
    <a:noFill/>
    <a:effectLst>
      <a:outerShdw blurRad="50800" dist="1308100" dir="5400000" algn="ctr" rotWithShape="0">
        <a:srgbClr val="50A494"/>
      </a:outerShdw>
      <a:softEdge rad="31750"/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7CB78F-E3F7-431D-AA37-472529A4372D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F21A77-8FDB-4B11-94D0-EEF4A6F12747}" type="pres">
      <dgm:prSet presAssocID="{3C7CB78F-E3F7-431D-AA37-472529A4372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56A156A-8AB1-4F3D-BAE0-59FB5C33D038}" type="presOf" srcId="{3C7CB78F-E3F7-431D-AA37-472529A4372D}" destId="{C4F21A77-8FDB-4B11-94D0-EEF4A6F12747}" srcOrd="0" destOrd="0" presId="urn:microsoft.com/office/officeart/2008/layout/HorizontalMultiLevelHierarchy"/>
  </dgm:cxnLst>
  <dgm:bg>
    <a:noFill/>
    <a:effectLst>
      <a:outerShdw blurRad="50800" dist="1308100" dir="5400000" algn="ctr" rotWithShape="0">
        <a:srgbClr val="50A494"/>
      </a:outerShdw>
      <a:softEdge rad="31750"/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7CB78F-E3F7-431D-AA37-472529A4372D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F21A77-8FDB-4B11-94D0-EEF4A6F12747}" type="pres">
      <dgm:prSet presAssocID="{3C7CB78F-E3F7-431D-AA37-472529A4372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56A156A-8AB1-4F3D-BAE0-59FB5C33D038}" type="presOf" srcId="{3C7CB78F-E3F7-431D-AA37-472529A4372D}" destId="{C4F21A77-8FDB-4B11-94D0-EEF4A6F12747}" srcOrd="0" destOrd="0" presId="urn:microsoft.com/office/officeart/2008/layout/HorizontalMultiLevelHierarchy"/>
  </dgm:cxnLst>
  <dgm:bg>
    <a:noFill/>
    <a:effectLst>
      <a:outerShdw blurRad="50800" dist="1308100" dir="5400000" algn="ctr" rotWithShape="0">
        <a:srgbClr val="50A494"/>
      </a:outerShdw>
      <a:softEdge rad="31750"/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18830" cy="495029"/>
          </a:xfrm>
          <a:prstGeom prst="rect">
            <a:avLst/>
          </a:prstGeom>
        </p:spPr>
        <p:txBody>
          <a:bodyPr vert="horz" lIns="91142" tIns="45572" rIns="91142" bIns="4557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9" y="3"/>
            <a:ext cx="2918830" cy="495029"/>
          </a:xfrm>
          <a:prstGeom prst="rect">
            <a:avLst/>
          </a:prstGeom>
        </p:spPr>
        <p:txBody>
          <a:bodyPr vert="horz" lIns="91142" tIns="45572" rIns="91142" bIns="45572" rtlCol="0"/>
          <a:lstStyle>
            <a:lvl1pPr algn="r">
              <a:defRPr sz="1200"/>
            </a:lvl1pPr>
          </a:lstStyle>
          <a:p>
            <a:fld id="{869205C4-70B6-4007-BDF1-22B59CA3121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9371286"/>
            <a:ext cx="2918830" cy="495028"/>
          </a:xfrm>
          <a:prstGeom prst="rect">
            <a:avLst/>
          </a:prstGeom>
        </p:spPr>
        <p:txBody>
          <a:bodyPr vert="horz" lIns="91142" tIns="45572" rIns="91142" bIns="4557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9" y="9371286"/>
            <a:ext cx="2918830" cy="495028"/>
          </a:xfrm>
          <a:prstGeom prst="rect">
            <a:avLst/>
          </a:prstGeom>
        </p:spPr>
        <p:txBody>
          <a:bodyPr vert="horz" lIns="91142" tIns="45572" rIns="91142" bIns="45572" rtlCol="0" anchor="b"/>
          <a:lstStyle>
            <a:lvl1pPr algn="r">
              <a:defRPr sz="1200"/>
            </a:lvl1pPr>
          </a:lstStyle>
          <a:p>
            <a:fld id="{A8F427F3-46F8-41D9-92DF-81E07B717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138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18830" cy="495029"/>
          </a:xfrm>
          <a:prstGeom prst="rect">
            <a:avLst/>
          </a:prstGeom>
        </p:spPr>
        <p:txBody>
          <a:bodyPr vert="horz" lIns="91142" tIns="45572" rIns="91142" bIns="4557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9" y="3"/>
            <a:ext cx="2918830" cy="495029"/>
          </a:xfrm>
          <a:prstGeom prst="rect">
            <a:avLst/>
          </a:prstGeom>
        </p:spPr>
        <p:txBody>
          <a:bodyPr vert="horz" lIns="91142" tIns="45572" rIns="91142" bIns="45572" rtlCol="0"/>
          <a:lstStyle>
            <a:lvl1pPr algn="r">
              <a:defRPr sz="1200"/>
            </a:lvl1pPr>
          </a:lstStyle>
          <a:p>
            <a:fld id="{E9F86ADF-FBD3-454F-BB34-1631C3D575FA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1233488"/>
            <a:ext cx="47069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2" tIns="45572" rIns="91142" bIns="4557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6"/>
            <a:ext cx="5388610" cy="3884860"/>
          </a:xfrm>
          <a:prstGeom prst="rect">
            <a:avLst/>
          </a:prstGeom>
        </p:spPr>
        <p:txBody>
          <a:bodyPr vert="horz" lIns="91142" tIns="45572" rIns="91142" bIns="4557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371286"/>
            <a:ext cx="2918830" cy="495028"/>
          </a:xfrm>
          <a:prstGeom prst="rect">
            <a:avLst/>
          </a:prstGeom>
        </p:spPr>
        <p:txBody>
          <a:bodyPr vert="horz" lIns="91142" tIns="45572" rIns="91142" bIns="4557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9" y="9371286"/>
            <a:ext cx="2918830" cy="495028"/>
          </a:xfrm>
          <a:prstGeom prst="rect">
            <a:avLst/>
          </a:prstGeom>
        </p:spPr>
        <p:txBody>
          <a:bodyPr vert="horz" lIns="91142" tIns="45572" rIns="91142" bIns="45572" rtlCol="0" anchor="b"/>
          <a:lstStyle>
            <a:lvl1pPr algn="r">
              <a:defRPr sz="1200"/>
            </a:lvl1pPr>
          </a:lstStyle>
          <a:p>
            <a:fld id="{EBDBAA9B-2B1E-4AB7-8AF3-C0625DB07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49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D94-9059-4DD2-83D5-ACE20C39B33A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923-E952-41AB-8E8D-42E57B969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93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D94-9059-4DD2-83D5-ACE20C39B33A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923-E952-41AB-8E8D-42E57B969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0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D94-9059-4DD2-83D5-ACE20C39B33A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923-E952-41AB-8E8D-42E57B969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67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D94-9059-4DD2-83D5-ACE20C39B33A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923-E952-41AB-8E8D-42E57B969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21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D94-9059-4DD2-83D5-ACE20C39B33A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923-E952-41AB-8E8D-42E57B969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07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D94-9059-4DD2-83D5-ACE20C39B33A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923-E952-41AB-8E8D-42E57B969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87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D94-9059-4DD2-83D5-ACE20C39B33A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923-E952-41AB-8E8D-42E57B969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71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D94-9059-4DD2-83D5-ACE20C39B33A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923-E952-41AB-8E8D-42E57B969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27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D94-9059-4DD2-83D5-ACE20C39B33A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923-E952-41AB-8E8D-42E57B969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79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D94-9059-4DD2-83D5-ACE20C39B33A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923-E952-41AB-8E8D-42E57B969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78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D94-9059-4DD2-83D5-ACE20C39B33A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923-E952-41AB-8E8D-42E57B969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05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BD94-9059-4DD2-83D5-ACE20C39B33A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51923-E952-41AB-8E8D-42E57B969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71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hyperlink" Target="https://youtu.be/QYvBk5fQ0s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" y="0"/>
            <a:ext cx="10691232" cy="7559675"/>
          </a:xfrm>
          <a:prstGeom prst="rect">
            <a:avLst/>
          </a:prstGeom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93139" y="2762981"/>
            <a:ext cx="10105534" cy="1162457"/>
          </a:xfrm>
        </p:spPr>
        <p:txBody>
          <a:bodyPr>
            <a:normAutofit/>
          </a:bodyPr>
          <a:lstStyle/>
          <a:p>
            <a:pPr lvl="0" algn="ctr"/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ИС МДЛП в медицинской организации</a:t>
            </a:r>
            <a:endParaRPr 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7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" y="1545530"/>
            <a:ext cx="10682317" cy="601414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35932" y="333141"/>
            <a:ext cx="7820817" cy="1162457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начать?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378000"/>
            <a:ext cx="1400870" cy="1033177"/>
          </a:xfrm>
          <a:prstGeom prst="rect">
            <a:avLst/>
          </a:prstGeom>
        </p:spPr>
      </p:pic>
      <p:graphicFrame>
        <p:nvGraphicFramePr>
          <p:cNvPr id="53" name="Схема 52"/>
          <p:cNvGraphicFramePr/>
          <p:nvPr>
            <p:extLst>
              <p:ext uri="{D42A27DB-BD31-4B8C-83A1-F6EECF244321}">
                <p14:modId xmlns:p14="http://schemas.microsoft.com/office/powerpoint/2010/main" val="3621118655"/>
              </p:ext>
            </p:extLst>
          </p:nvPr>
        </p:nvGraphicFramePr>
        <p:xfrm>
          <a:off x="631596" y="1411177"/>
          <a:ext cx="10060217" cy="614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20717" y="1587573"/>
            <a:ext cx="6200215" cy="369332"/>
          </a:xfrm>
          <a:prstGeom prst="rect">
            <a:avLst/>
          </a:prstGeom>
          <a:solidFill>
            <a:srgbClr val="43ACB1">
              <a:alpha val="50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2: регистрация в личном кабинете участника ИС МДЛП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779" y="2091397"/>
            <a:ext cx="2137121" cy="3693319"/>
          </a:xfrm>
          <a:prstGeom prst="rect">
            <a:avLst/>
          </a:prstGeom>
          <a:solidFill>
            <a:srgbClr val="50A494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программное обеспечение (средство криптографической защиты информации), сертификаты ключей электронной подписи и выполните настройки ПО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72191" y="2091257"/>
            <a:ext cx="2156834" cy="3693600"/>
          </a:xfrm>
          <a:prstGeom prst="rect">
            <a:avLst/>
          </a:prstGeom>
          <a:solidFill>
            <a:srgbClr val="50A494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Зайдите на портал мониторинга движения лекарственных препаратов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https://mdlp.crpt.ru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49316" y="2086450"/>
            <a:ext cx="2056078" cy="3693600"/>
          </a:xfrm>
          <a:prstGeom prst="rect">
            <a:avLst/>
          </a:prstGeom>
          <a:solidFill>
            <a:srgbClr val="50A494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сведения о лицензии на фармацевтическую или медицинскую деятельность в Едином реестре лицензий Росздравнадзора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4662" y="2086450"/>
            <a:ext cx="2054261" cy="3693600"/>
          </a:xfrm>
          <a:prstGeom prst="rect">
            <a:avLst/>
          </a:prstGeom>
          <a:solidFill>
            <a:srgbClr val="50A494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наличие адреса места осуществления фармацевтической деятельности в ФИАС и присвоенного идентификатора</a:t>
            </a:r>
          </a:p>
        </p:txBody>
      </p:sp>
      <p:sp>
        <p:nvSpPr>
          <p:cNvPr id="15" name="Шеврон 14"/>
          <p:cNvSpPr/>
          <p:nvPr/>
        </p:nvSpPr>
        <p:spPr>
          <a:xfrm>
            <a:off x="2551900" y="3421618"/>
            <a:ext cx="520291" cy="716437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Шеврон 19"/>
          <p:cNvSpPr/>
          <p:nvPr/>
        </p:nvSpPr>
        <p:spPr>
          <a:xfrm>
            <a:off x="5229025" y="3421619"/>
            <a:ext cx="520291" cy="716437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Шеврон 20"/>
          <p:cNvSpPr/>
          <p:nvPr/>
        </p:nvSpPr>
        <p:spPr>
          <a:xfrm>
            <a:off x="7906150" y="3421619"/>
            <a:ext cx="520291" cy="716437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" y="1545530"/>
            <a:ext cx="10682317" cy="601414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35932" y="333141"/>
            <a:ext cx="7820817" cy="1162457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начать?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378000"/>
            <a:ext cx="1400870" cy="1033177"/>
          </a:xfrm>
          <a:prstGeom prst="rect">
            <a:avLst/>
          </a:prstGeom>
        </p:spPr>
      </p:pic>
      <p:graphicFrame>
        <p:nvGraphicFramePr>
          <p:cNvPr id="53" name="Схема 52"/>
          <p:cNvGraphicFramePr/>
          <p:nvPr>
            <p:extLst>
              <p:ext uri="{D42A27DB-BD31-4B8C-83A1-F6EECF244321}">
                <p14:modId xmlns:p14="http://schemas.microsoft.com/office/powerpoint/2010/main" val="3621118655"/>
              </p:ext>
            </p:extLst>
          </p:nvPr>
        </p:nvGraphicFramePr>
        <p:xfrm>
          <a:off x="631596" y="1411177"/>
          <a:ext cx="10060217" cy="614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20717" y="1587573"/>
            <a:ext cx="6200215" cy="369332"/>
          </a:xfrm>
          <a:prstGeom prst="rect">
            <a:avLst/>
          </a:prstGeom>
          <a:solidFill>
            <a:srgbClr val="43ACB1">
              <a:alpha val="50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3: подготовка к работе в ИС МДЛП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146" y="2086449"/>
            <a:ext cx="2137121" cy="3416400"/>
          </a:xfrm>
          <a:prstGeom prst="rect">
            <a:avLst/>
          </a:prstGeom>
          <a:solidFill>
            <a:srgbClr val="50A494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какие пользователи, как и в какой момент будут регистрировать те или иные действия с лекарственными препаратами в ИС МДЛП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65779" y="2086450"/>
            <a:ext cx="2156834" cy="3416400"/>
          </a:xfrm>
          <a:prstGeom prst="rect">
            <a:avLst/>
          </a:prstGeom>
          <a:solidFill>
            <a:srgbClr val="50A494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средства личного кабинета МДЛП, УКЭП руководителя и установленное СКЗИ, зарегистрируйте их в ИС МДЛП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1125" y="2086450"/>
            <a:ext cx="2056078" cy="3416320"/>
          </a:xfrm>
          <a:prstGeom prst="rect">
            <a:avLst/>
          </a:prstGeom>
          <a:solidFill>
            <a:srgbClr val="50A494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Зарегистрируйте в ИС МДЛП используемую в вашей организации информационную систему, с помощью которой предполагается выполнять обмен данными с ИС МДЛП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4662" y="2086450"/>
            <a:ext cx="2054261" cy="3416400"/>
          </a:xfrm>
          <a:prstGeom prst="rect">
            <a:avLst/>
          </a:prstGeom>
          <a:solidFill>
            <a:srgbClr val="50A494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перечень мест ответственного хранения и мест осуществления деятельности, укажите их в личном кабинете</a:t>
            </a:r>
          </a:p>
        </p:txBody>
      </p:sp>
      <p:sp>
        <p:nvSpPr>
          <p:cNvPr id="15" name="Шеврон 14"/>
          <p:cNvSpPr/>
          <p:nvPr/>
        </p:nvSpPr>
        <p:spPr>
          <a:xfrm>
            <a:off x="2637267" y="3421618"/>
            <a:ext cx="520291" cy="716437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Шеврон 19"/>
          <p:cNvSpPr/>
          <p:nvPr/>
        </p:nvSpPr>
        <p:spPr>
          <a:xfrm>
            <a:off x="5322613" y="3421619"/>
            <a:ext cx="520291" cy="716437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Шеврон 20"/>
          <p:cNvSpPr/>
          <p:nvPr/>
        </p:nvSpPr>
        <p:spPr>
          <a:xfrm>
            <a:off x="7906150" y="3436391"/>
            <a:ext cx="520291" cy="716437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" y="1545530"/>
            <a:ext cx="10682317" cy="601414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35932" y="333141"/>
            <a:ext cx="7820817" cy="1162457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начать?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378000"/>
            <a:ext cx="1400870" cy="1033177"/>
          </a:xfrm>
          <a:prstGeom prst="rect">
            <a:avLst/>
          </a:prstGeom>
        </p:spPr>
      </p:pic>
      <p:graphicFrame>
        <p:nvGraphicFramePr>
          <p:cNvPr id="53" name="Схема 52"/>
          <p:cNvGraphicFramePr/>
          <p:nvPr>
            <p:extLst>
              <p:ext uri="{D42A27DB-BD31-4B8C-83A1-F6EECF244321}">
                <p14:modId xmlns:p14="http://schemas.microsoft.com/office/powerpoint/2010/main" val="3621118655"/>
              </p:ext>
            </p:extLst>
          </p:nvPr>
        </p:nvGraphicFramePr>
        <p:xfrm>
          <a:off x="631596" y="1411177"/>
          <a:ext cx="10060217" cy="614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20717" y="1587573"/>
            <a:ext cx="6200215" cy="369332"/>
          </a:xfrm>
          <a:prstGeom prst="rect">
            <a:avLst/>
          </a:prstGeom>
          <a:solidFill>
            <a:srgbClr val="43ACB1">
              <a:alpha val="50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4: тестирование действий в ИС МДЛП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085" y="2086450"/>
            <a:ext cx="2137121" cy="3538800"/>
          </a:xfrm>
          <a:prstGeom prst="rect">
            <a:avLst/>
          </a:prstGeom>
          <a:solidFill>
            <a:srgbClr val="50A494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Ознакомьтесь с описанием бизнес-процессов которые Вам предстоит выполнять, определите порядок действий сотрудников при работе с ИС МДЛП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10665" y="2086449"/>
            <a:ext cx="2326952" cy="3538800"/>
          </a:xfrm>
          <a:prstGeom prst="rect">
            <a:avLst/>
          </a:prstGeom>
          <a:solidFill>
            <a:srgbClr val="50A494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«песочнице» ИС МДЛП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://sd.mdlp.crpt.ru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техподдержки Оператора зарегистрируйте тестовые коды маркировки ЛП и уведомления об их отгрузке в адрес вашей организации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0906" y="2086450"/>
            <a:ext cx="2001134" cy="3539430"/>
          </a:xfrm>
          <a:prstGeom prst="rect">
            <a:avLst/>
          </a:prstGeom>
          <a:solidFill>
            <a:srgbClr val="50A494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работоспособность бизнес-процессов 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сотрудников (их готовность к реализации этих процессов) с помощью зарегистрированных на предыдущем этапе в «песочнице» ИС МДЛП кодов маркировки ЛП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4662" y="2086449"/>
            <a:ext cx="2054261" cy="3538800"/>
          </a:xfrm>
          <a:prstGeom prst="rect">
            <a:avLst/>
          </a:prstGeom>
          <a:solidFill>
            <a:srgbClr val="50A494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подключение к рабочему контуру МДЛП и работоспособность ИС вашей организации с участием разработчика, обслуживающего данную ИС</a:t>
            </a:r>
          </a:p>
        </p:txBody>
      </p:sp>
      <p:sp>
        <p:nvSpPr>
          <p:cNvPr id="15" name="Шеврон 14"/>
          <p:cNvSpPr/>
          <p:nvPr/>
        </p:nvSpPr>
        <p:spPr>
          <a:xfrm>
            <a:off x="2482680" y="3421618"/>
            <a:ext cx="520291" cy="716437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Шеврон 19"/>
          <p:cNvSpPr/>
          <p:nvPr/>
        </p:nvSpPr>
        <p:spPr>
          <a:xfrm>
            <a:off x="5359116" y="3436390"/>
            <a:ext cx="520291" cy="716437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Шеврон 20"/>
          <p:cNvSpPr/>
          <p:nvPr/>
        </p:nvSpPr>
        <p:spPr>
          <a:xfrm>
            <a:off x="7906150" y="3436391"/>
            <a:ext cx="520291" cy="716437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" y="1545530"/>
            <a:ext cx="10682317" cy="601414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35932" y="333141"/>
            <a:ext cx="7820817" cy="1162457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МДЛП в медицинских организациях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378000"/>
            <a:ext cx="1400870" cy="10331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5062" y="1951348"/>
            <a:ext cx="93136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50A49A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Медицинским организациям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наличие оборудования для считывания кода на этапе приемки лекарственных препаратов (ЛП) и регистраторов выбытия (РВ) на этапе выдачи ЛП в медицинские подразделения для использования при оказании медицинской помощи.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50A49A"/>
              </a:buClr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50A49A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51 ППРФ1556 от 14.12.2018, оснащение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регистраторами выбытия будет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производиться на основании типовой, утвержденной Министерством промышленности и торговли РФ формы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50A49A"/>
              </a:buClr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50A49A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организации рекомендуется установить программный продукт, который обеспечит интеграцию между ФГИС МДЛП и учетной системой организации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50A49A"/>
              </a:buClr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50A49A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готовности: до 01.10.2019 для участников оборота ЛП перечня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7ВЗН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 01.01.2020 для остальных.</a:t>
            </a:r>
          </a:p>
        </p:txBody>
      </p:sp>
    </p:spTree>
    <p:extLst>
      <p:ext uri="{BB962C8B-B14F-4D97-AF65-F5344CB8AC3E}">
        <p14:creationId xmlns:p14="http://schemas.microsoft.com/office/powerpoint/2010/main" val="40574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" y="1545530"/>
            <a:ext cx="10682317" cy="601414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35932" y="333141"/>
            <a:ext cx="7820817" cy="1162457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УКЭП и оборудование для работы с ФГИС МДЛП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378000"/>
            <a:ext cx="1400870" cy="10331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5062" y="1540457"/>
            <a:ext cx="2498332" cy="369332"/>
          </a:xfrm>
          <a:prstGeom prst="rect">
            <a:avLst/>
          </a:prstGeom>
          <a:solidFill>
            <a:srgbClr val="50A49A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УКЭП нужно?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062" y="1909789"/>
            <a:ext cx="97368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43ACB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получить УКЭП на каждого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 аптеки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который будет регистрировать действия с ЛП в МДЛП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Clr>
                <a:srgbClr val="43ACB1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очередь необходимо получить (использовать) УКЭП руководителя. С ее помощью можно зарегистрировать других пользователей с другим УКЭП. Не рекомендуется использовать ее для регистрации других действий.</a:t>
            </a:r>
          </a:p>
          <a:p>
            <a:pPr marL="285750" indent="-285750" algn="just">
              <a:buClr>
                <a:srgbClr val="43ACB1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сотрудник аптеки должен иметь свою собственную УКЭП, выданную на организацию, это обеспечивает прозрачность процесса оборота ЛП внутри организации и облегчит разбор инцидентов.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845" y="3962428"/>
            <a:ext cx="9161604" cy="662870"/>
          </a:xfrm>
          <a:prstGeom prst="rect">
            <a:avLst/>
          </a:prstGeom>
          <a:solidFill>
            <a:srgbClr val="43ACB1">
              <a:alpha val="50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оборудование потребуется для внедрения маркировки аптекам и медицинским учреждениям?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845" y="4690743"/>
            <a:ext cx="97368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43ACB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системы не потребует дополнительного переоборудования: для распознавания кодов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используются универсальные сканеры, которые есть в каждой аптеке, их менять не придется. В соответствии с 54-ФЗ, предприниматели переходят на онлайн-кассы. Современные кассовые аппараты имеют возможность считывания цифровых кодов и их замена не потребуется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7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" y="1545530"/>
            <a:ext cx="10682317" cy="601414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35932" y="378000"/>
            <a:ext cx="7820818" cy="1162457"/>
          </a:xfrm>
        </p:spPr>
        <p:txBody>
          <a:bodyPr>
            <a:noAutofit/>
          </a:bodyPr>
          <a:lstStyle/>
          <a:p>
            <a:pPr marL="31572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порядка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 и учета лекарств, в том числе, как изменится предметно-количественный учет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35062" y="1674810"/>
            <a:ext cx="9643849" cy="564039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больничной аптеке рекомендуется организовать раздельную приемку и хранение маркированного и немаркированного товара. При этом маркированный товар, в свою очередь можно разделить на две категории:</a:t>
            </a:r>
          </a:p>
          <a:p>
            <a:pPr lvl="0" algn="just">
              <a:lnSpc>
                <a:spcPct val="100000"/>
              </a:lnSpc>
              <a:buClr>
                <a:srgbClr val="43ACB1"/>
              </a:buCl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товар, передача прав на который подтверждена обеими сторонами контракта в ФГИС МДЛП;</a:t>
            </a:r>
          </a:p>
          <a:p>
            <a:pPr lvl="0" algn="just">
              <a:lnSpc>
                <a:spcPct val="100000"/>
              </a:lnSpc>
              <a:buClr>
                <a:srgbClr val="43ACB1"/>
              </a:buCl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товар, ожидающий такого подтверждения.</a:t>
            </a:r>
          </a:p>
          <a:p>
            <a:pPr marL="0" lvl="0" indent="0" algn="just">
              <a:lnSpc>
                <a:spcPct val="100000"/>
              </a:lnSpc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Немаркированный товар также можно разделить на две категории:</a:t>
            </a:r>
          </a:p>
          <a:p>
            <a:pPr lvl="0" algn="just">
              <a:lnSpc>
                <a:spcPct val="100000"/>
              </a:lnSpc>
              <a:buClr>
                <a:srgbClr val="43ACB1"/>
              </a:buCl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товар, не имеющий маркировку в виде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lnSpc>
                <a:spcPct val="100000"/>
              </a:lnSpc>
              <a:buClr>
                <a:srgbClr val="43ACB1"/>
              </a:buCl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товар, имеющий маркировку в виде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валидную в системе МДЛП.</a:t>
            </a:r>
          </a:p>
          <a:p>
            <a:pPr marL="0" lvl="0" indent="0" algn="just">
              <a:lnSpc>
                <a:spcPct val="100000"/>
              </a:lnSpc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аптеке организации должны быть регламентированы процессы внутреннего оборота по каждой из данных категорий.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обратить внимание, что реализована схема частичного (так называемого,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поблистерного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выбытия частей вторичной упаковки.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регистрации выбытия ЛП на этапе выдачи из аптеки в отделения, в медицинских подразделениях хранение и учет можно не менять.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378000"/>
            <a:ext cx="1400870" cy="103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" y="1545530"/>
            <a:ext cx="10682317" cy="601414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35932" y="333141"/>
            <a:ext cx="7820817" cy="1162457"/>
          </a:xfrm>
        </p:spPr>
        <p:txBody>
          <a:bodyPr>
            <a:normAutofit/>
          </a:bodyPr>
          <a:lstStyle/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перспективах развития системы: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378000"/>
            <a:ext cx="1400870" cy="1033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7573" y="2861595"/>
            <a:ext cx="89061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МДЛП с информационно-аналитической системой (ИАС) мониторинга и контроля в сфере государственных закупок лекарственных препаратов, совместно с использованием персонифицированного учета лекарственных средств. </a:t>
            </a:r>
          </a:p>
          <a:p>
            <a:pPr algn="just"/>
            <a:endParaRPr lang="ru-RU" b="1" u="sng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всего процесса лекарственного обеспечения в рамках всей страны. </a:t>
            </a:r>
          </a:p>
          <a:p>
            <a:pPr algn="just"/>
            <a:endParaRPr lang="ru-RU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" y="1545530"/>
            <a:ext cx="10682317" cy="601414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35932" y="333141"/>
            <a:ext cx="7820817" cy="1162457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внедрения автоматизированной системы: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378000"/>
            <a:ext cx="1400870" cy="10331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1278" y="2168164"/>
            <a:ext cx="93136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3ACB1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информационной системы и техническое оснащение проекта в соответствии с нормативно-правовыми актами;</a:t>
            </a:r>
          </a:p>
          <a:p>
            <a:pPr marL="285750" indent="-285750">
              <a:buClr>
                <a:srgbClr val="43ACB1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системы организации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МДЛП;</a:t>
            </a:r>
          </a:p>
          <a:p>
            <a:pPr marL="285750" indent="-285750">
              <a:buClr>
                <a:srgbClr val="43ACB1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договора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ЦРПТ,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дооснащение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регистраторами выбытия;</a:t>
            </a:r>
          </a:p>
          <a:p>
            <a:pPr marL="285750" indent="-285750">
              <a:buClr>
                <a:srgbClr val="43ACB1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ЕСКЛП;</a:t>
            </a:r>
          </a:p>
          <a:p>
            <a:pPr marL="285750" indent="-285750">
              <a:buClr>
                <a:srgbClr val="43ACB1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иностранных производителей с иным кодом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защиты;</a:t>
            </a:r>
          </a:p>
          <a:p>
            <a:pPr marL="285750" indent="-285750">
              <a:buClr>
                <a:srgbClr val="43ACB1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Списание лекарственного препарата с нечитаемым или испорченным идентификационным кодом.</a:t>
            </a:r>
          </a:p>
        </p:txBody>
      </p:sp>
    </p:spTree>
    <p:extLst>
      <p:ext uri="{BB962C8B-B14F-4D97-AF65-F5344CB8AC3E}">
        <p14:creationId xmlns:p14="http://schemas.microsoft.com/office/powerpoint/2010/main" val="1470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" y="1545530"/>
            <a:ext cx="10682317" cy="601414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35932" y="333141"/>
            <a:ext cx="7820817" cy="1162457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при внедрении ИС МДЛП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378000"/>
            <a:ext cx="1400870" cy="1033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838" y="2425092"/>
            <a:ext cx="4496813" cy="738664"/>
          </a:xfrm>
          <a:prstGeom prst="rect">
            <a:avLst/>
          </a:prstGeom>
          <a:noFill/>
          <a:ln w="127000" cap="rnd">
            <a:solidFill>
              <a:srgbClr val="43ACB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Кадры:</a:t>
            </a:r>
          </a:p>
          <a:p>
            <a:pPr marL="342900" indent="-342900">
              <a:buClr>
                <a:srgbClr val="43ACB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лекарственных препаратов</a:t>
            </a:r>
          </a:p>
          <a:p>
            <a:pPr marL="342900" indent="-342900">
              <a:buClr>
                <a:srgbClr val="43ACB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маркированного товара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838" y="3565882"/>
            <a:ext cx="4496814" cy="1600438"/>
          </a:xfrm>
          <a:prstGeom prst="rect">
            <a:avLst/>
          </a:prstGeom>
          <a:noFill/>
          <a:ln w="127000" cap="rnd">
            <a:solidFill>
              <a:srgbClr val="43ACB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Финансы:</a:t>
            </a:r>
          </a:p>
          <a:p>
            <a:pPr marL="285750" indent="-285750">
              <a:buClr>
                <a:srgbClr val="43ACB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оплаты труда</a:t>
            </a:r>
          </a:p>
          <a:p>
            <a:pPr marL="285750" indent="-285750">
              <a:buClr>
                <a:srgbClr val="43ACB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рабочих мест оборудованием для приемки</a:t>
            </a:r>
          </a:p>
          <a:p>
            <a:pPr marL="285750" indent="-285750">
              <a:buClr>
                <a:srgbClr val="43ACB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или доработка ИС</a:t>
            </a:r>
          </a:p>
          <a:p>
            <a:pPr marL="285750" indent="-285750">
              <a:buClr>
                <a:srgbClr val="43ACB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Информационно-коммуникационная инфраструктура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917" y="5568446"/>
            <a:ext cx="4494735" cy="1384995"/>
          </a:xfrm>
          <a:prstGeom prst="rect">
            <a:avLst/>
          </a:prstGeom>
          <a:noFill/>
          <a:ln w="127000" cap="rnd">
            <a:solidFill>
              <a:srgbClr val="43ACB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Складские площади:</a:t>
            </a:r>
          </a:p>
          <a:p>
            <a:pPr marL="285750" indent="-285750">
              <a:buClr>
                <a:srgbClr val="43ACB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маркированного учтенного товара</a:t>
            </a:r>
          </a:p>
          <a:p>
            <a:pPr marL="285750" indent="-285750">
              <a:buClr>
                <a:srgbClr val="43ACB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маркированного товара, ожидающего подтверждения</a:t>
            </a:r>
          </a:p>
          <a:p>
            <a:pPr marL="285750" indent="-285750">
              <a:buClr>
                <a:srgbClr val="43ACB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немаркированного товара</a:t>
            </a:r>
          </a:p>
          <a:p>
            <a:pPr marL="285750" indent="-285750">
              <a:buClr>
                <a:srgbClr val="43ACB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норматива запасов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661147" y="2317860"/>
            <a:ext cx="4614067" cy="954107"/>
          </a:xfrm>
          <a:prstGeom prst="rect">
            <a:avLst/>
          </a:prstGeom>
          <a:solidFill>
            <a:srgbClr val="50A494">
              <a:alpha val="50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сроков приемки и выдачи ЛП в отделения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1147" y="5081512"/>
            <a:ext cx="4614067" cy="954107"/>
          </a:xfrm>
          <a:prstGeom prst="rect">
            <a:avLst/>
          </a:prstGeom>
          <a:solidFill>
            <a:srgbClr val="FF0000">
              <a:alpha val="80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сроков оказания медицинской помощи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7699692" y="3271967"/>
            <a:ext cx="536975" cy="1809545"/>
          </a:xfrm>
          <a:prstGeom prst="downArrow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84838" y="1900026"/>
            <a:ext cx="4496813" cy="369332"/>
          </a:xfrm>
          <a:prstGeom prst="rect">
            <a:avLst/>
          </a:prstGeom>
          <a:noFill/>
          <a:ln w="127000" cap="rnd"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РЕСУРСНЫХ ЗАТРАТ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4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" y="1545530"/>
            <a:ext cx="10682317" cy="601414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35932" y="333141"/>
            <a:ext cx="7820817" cy="1162457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центра компетенции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378000"/>
            <a:ext cx="1400870" cy="1033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062" y="1733646"/>
            <a:ext cx="890616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«ВОКБ №1» является «Центром компетенции» Волгоградской области в части осуществления проекта системы мониторинга движения лекарственных препаратов (далее – МДЛП) с октября 2017 года. В учреждении внедрён пилотный проект МДЛП, начата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системы на тестовом стенде «песочница».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разработаны рекомендации по взаимодействию с ИС МДЛП для медицинских организаций региона, создан обучающий фильм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компетенции» продолжает проводить работу по информированию и обучению сотрудников лечебных учреждений: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консультативная помощь (по телефону или при личной встрече) сотрудниками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-службы клиники и аптеки по вопросам, связанным с дальнейшими действиями медицинских учреждений в рамках данного проекта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осуществляется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 медицинских организаций, участвующих в обороте лекарственных препаратов, зарегистрированных в системе МДЛП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20.09.2019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г.:</a:t>
            </a:r>
          </a:p>
          <a:p>
            <a:pPr marL="285750" indent="-285750" algn="just">
              <a:buClr>
                <a:srgbClr val="50A49A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123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учреждения, участвующие в обороте лекарственных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препаратов зарегистрированы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маркировка (100%);</a:t>
            </a:r>
          </a:p>
          <a:p>
            <a:pPr marL="285750" indent="-285750" algn="just">
              <a:buClr>
                <a:srgbClr val="50A49A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123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медицинских организации имеют УКЭП руководителя (100%);</a:t>
            </a:r>
          </a:p>
          <a:p>
            <a:pPr marL="285750" indent="-285750" algn="just">
              <a:buClr>
                <a:srgbClr val="50A49A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места оснащены техникой в полном объеме 37,8% учреждений;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50A49A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Внедрено ли в работу приобретенное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 38,1%;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" y="1545530"/>
            <a:ext cx="10682317" cy="601414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35932" y="333141"/>
            <a:ext cx="7820817" cy="1162457"/>
          </a:xfrm>
        </p:spPr>
        <p:txBody>
          <a:bodyPr>
            <a:normAutofit/>
          </a:bodyPr>
          <a:lstStyle/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 проекта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378000"/>
            <a:ext cx="1400870" cy="10331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9810" y="2011798"/>
            <a:ext cx="9221687" cy="368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srgbClr val="14F8B1">
                  <a:lumMod val="75000"/>
                </a:srgbClr>
              </a:buClr>
              <a:buSzPct val="145000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Разрабатываемая система призвана защитить население от нелегальных лекарственных средств, предоставить гражданам и организациям возможность оперативной проверки их легальности, противодействие незаконному производству, ввозу, обороту лекарственных препаратов на территории Российской Федерации, противодействие недобросовестной конкуренции в сфере оборота лекарственных препаратов, стандартизация и унификация процедур учета поставок и распределения лекарственных препаратов, в том числе закупаемых для государственных нужд.  </a:t>
            </a:r>
          </a:p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srgbClr val="14F8B1">
                  <a:lumMod val="75000"/>
                </a:srgbClr>
              </a:buClr>
              <a:buSzPct val="145000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показатель: </a:t>
            </a:r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к 31.12.2019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индивидуальной маркировкой 100% зарегистрированных лекарственных препаратов, выпускаемых в гражданский оборот, с возможностью проверки неограниченным кругом потребителей (граждан) их легальности.</a:t>
            </a:r>
          </a:p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srgbClr val="14F8B1">
                  <a:lumMod val="75000"/>
                </a:srgbClr>
              </a:buClr>
              <a:buSzPct val="145000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2020 года все медицинские организации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участвуют в обороте лекарственных средств на территории РФ, должны работать в системе МДЛП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5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" y="1545530"/>
            <a:ext cx="10682317" cy="601414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35932" y="333141"/>
            <a:ext cx="7820817" cy="1162457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 центра компетенции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378000"/>
            <a:ext cx="1400870" cy="1033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6631" y="3213774"/>
            <a:ext cx="8257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лица: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43ACB1"/>
              </a:buCl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Гаврилова Марина Анатольевна – Заместитель главного врача по медицинской части, тел.+7 (905)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390-55-07</a:t>
            </a:r>
          </a:p>
          <a:p>
            <a:pPr algn="ctr">
              <a:buClr>
                <a:srgbClr val="43ACB1"/>
              </a:buClr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43ACB1"/>
              </a:buClr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Ткаченко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Владимировна – Заведующий аптекой-провизор, тел. +7 (917)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844-76-28</a:t>
            </a:r>
          </a:p>
          <a:p>
            <a:pPr algn="ctr">
              <a:buClr>
                <a:srgbClr val="43ACB1"/>
              </a:buClr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43ACB1"/>
              </a:buCl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Лукша Сергей Олегович - Начальник отдела АСУ, тел. +7 (917) 847-12-03</a:t>
            </a:r>
          </a:p>
          <a:p>
            <a:pPr algn="just"/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6631" y="1659232"/>
            <a:ext cx="8305014" cy="830997"/>
          </a:xfrm>
          <a:prstGeom prst="rect">
            <a:avLst/>
          </a:prstGeom>
          <a:solidFill>
            <a:srgbClr val="50A49A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компетенции» ГБУЗ ВОКБ № 1, 400081, г. Волгоград, ул. Ангарская, 13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1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" y="0"/>
            <a:ext cx="1069123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1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" y="1545530"/>
            <a:ext cx="10682317" cy="601414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35932" y="333141"/>
            <a:ext cx="7820817" cy="1162457"/>
          </a:xfrm>
        </p:spPr>
        <p:txBody>
          <a:bodyPr>
            <a:normAutofit/>
          </a:bodyPr>
          <a:lstStyle/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проекта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378000"/>
            <a:ext cx="1400870" cy="10331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5062" y="1466852"/>
            <a:ext cx="91817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государства:</a:t>
            </a:r>
          </a:p>
          <a:p>
            <a:pPr marL="285750" indent="-285750" algn="just">
              <a:buClr>
                <a:srgbClr val="50A49A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поступления в оборот и одномоментное изъятие из оборота в автоматизированном режиме на всей территории Российской Федерации недоброкачественных, а также фальсифицированных и контрафактных лекарственных препаратов на любом из этапов их обращения от производителя до конечного потребителя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50A49A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неэффективных расходов и экономия бюджетных средств за счет невозможности реализации схем «повторного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вброса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лекарственных препаратов, невозможности нелегальной реализации лекарственных препаратов, подлежащих предметно-количественному учету, а также не предназначенных для розничной продажи;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Clr>
                <a:srgbClr val="50A49A"/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адресности движения препаратов, закупаемых за счет бюджета, расходов на их приобретение;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Clr>
                <a:srgbClr val="50A49A"/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ценообразования и предельных розничных цен на лекарственные препараты из списка ЖНВЛП;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50A49A"/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и управление запасами и резервами препаратов на всех уровнях, включая стратегический.</a:t>
            </a:r>
          </a:p>
          <a:p>
            <a:pPr algn="just">
              <a:buClr>
                <a:srgbClr val="50A49A"/>
              </a:buClr>
            </a:pP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50A49A"/>
              </a:buClr>
            </a:pPr>
            <a:r>
              <a:rPr lang="ru-RU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населения:</a:t>
            </a:r>
          </a:p>
          <a:p>
            <a:pPr marL="285750" indent="-285750" algn="just">
              <a:buClr>
                <a:srgbClr val="50A49A"/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персонального мобильного устройства лично проверить легальность приобретаемого (получаемого) лекарственного препарата. </a:t>
            </a:r>
          </a:p>
          <a:p>
            <a:pPr algn="just">
              <a:buClr>
                <a:srgbClr val="50A49A"/>
              </a:buClr>
            </a:pPr>
            <a:endParaRPr lang="ru-RU" sz="15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50A49A"/>
              </a:buClr>
            </a:pPr>
            <a:r>
              <a:rPr lang="ru-RU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бизнеса: </a:t>
            </a:r>
          </a:p>
          <a:p>
            <a:pPr marL="285750" indent="-285750" algn="just">
              <a:buClr>
                <a:srgbClr val="50A49A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издержек за счет более эффективного управления логистикой; уменьшение упущенной выгоды, обусловленной контрафактной и фальсифицированной продукцией; соответствие требованиям для поставок продукции на международные рынки.</a:t>
            </a:r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40549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" y="1545530"/>
            <a:ext cx="10682317" cy="601414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35932" y="333141"/>
            <a:ext cx="7820817" cy="1162457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Обязательность маркировки регулируется нормативными документами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378000"/>
            <a:ext cx="1400870" cy="10331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36776" y="1732299"/>
            <a:ext cx="83992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12.04.2010 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61-ФЗ (ред. от 02.08.2019) "Об обращении лекарственных средств"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62" y="1642808"/>
            <a:ext cx="923068" cy="8868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6776" y="3115632"/>
            <a:ext cx="87103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3ACB1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14.12.2018 N 1556 «Об утверждении Положения о системе мониторинга движения лекарственных препаратов для медицинского применения»; </a:t>
            </a:r>
          </a:p>
          <a:p>
            <a:pPr marL="285750" indent="-285750">
              <a:buClr>
                <a:srgbClr val="43ACB1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14.12.2018 N 1558 «Об утверждении Правил размещения общедоступной информации, содержащейся в системе мониторинга движения лекарственных препаратов для медицинского применения, в информационно-телекоммуникационной сети "Интернет" (в том числе в форме открытых данных)»</a:t>
            </a:r>
          </a:p>
          <a:p>
            <a:pPr marL="285750" indent="-285750">
              <a:buClr>
                <a:srgbClr val="43ACB1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14.12.2018 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1557 «Об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особенностях внедрения системы мониторинга движения лекарственных препаратов для медицинского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применения»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36776" y="2696368"/>
            <a:ext cx="5672692" cy="400110"/>
          </a:xfrm>
          <a:prstGeom prst="rect">
            <a:avLst/>
          </a:prstGeom>
          <a:solidFill>
            <a:srgbClr val="50A49A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r>
              <a:rPr lang="ru-RU" sz="20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правительства РФ:</a:t>
            </a:r>
          </a:p>
        </p:txBody>
      </p:sp>
    </p:spTree>
    <p:extLst>
      <p:ext uri="{BB962C8B-B14F-4D97-AF65-F5344CB8AC3E}">
        <p14:creationId xmlns:p14="http://schemas.microsoft.com/office/powerpoint/2010/main" val="577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" y="1545530"/>
            <a:ext cx="10682317" cy="601414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35932" y="333141"/>
            <a:ext cx="7820817" cy="1162457"/>
          </a:xfrm>
        </p:spPr>
        <p:txBody>
          <a:bodyPr>
            <a:normAutofit/>
          </a:bodyPr>
          <a:lstStyle/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основы маркировки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378000"/>
            <a:ext cx="1400870" cy="10331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5062" y="2411941"/>
            <a:ext cx="9313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15.12. Производство или продажа товаров и продукции, в отношении которых установлены требования по маркировке и(или) нанесению информации, без соответствующей маркировки и(или) информации, а так же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снарушением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установленного порядка нанесения такой маркировки и(или) информации.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062" y="1715678"/>
            <a:ext cx="9361045" cy="646331"/>
          </a:xfrm>
          <a:prstGeom prst="rect">
            <a:avLst/>
          </a:prstGeom>
          <a:solidFill>
            <a:srgbClr val="50A494">
              <a:alpha val="50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Российской Федерации об административных правонарушениях от 30.12.2001 №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195-ФЗ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062" y="4037512"/>
            <a:ext cx="9221687" cy="646331"/>
          </a:xfrm>
          <a:prstGeom prst="rect">
            <a:avLst/>
          </a:prstGeom>
          <a:solidFill>
            <a:srgbClr val="50A49A">
              <a:alpha val="50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15.04.2019 №58-ФЗ "О внесении изменений в Кодекс Российской Федерации об административных правонарушениях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5062" y="5010774"/>
            <a:ext cx="9059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6.34. Несвоевременное внесение данных в систему мониторинга движения лекарственных препаратов для медицинского применения либо внесение в нее недостоверных данных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62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" y="1545530"/>
            <a:ext cx="10682317" cy="601414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35932" y="333141"/>
            <a:ext cx="7820817" cy="1162457"/>
          </a:xfrm>
        </p:spPr>
        <p:txBody>
          <a:bodyPr>
            <a:normAutofit/>
          </a:bodyPr>
          <a:lstStyle/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участники приоритетного проекта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378000"/>
            <a:ext cx="1400870" cy="1033177"/>
          </a:xfrm>
          <a:prstGeom prst="rect">
            <a:avLst/>
          </a:prstGeom>
        </p:spPr>
      </p:pic>
      <p:graphicFrame>
        <p:nvGraphicFramePr>
          <p:cNvPr id="53" name="Схема 52"/>
          <p:cNvGraphicFramePr/>
          <p:nvPr>
            <p:extLst>
              <p:ext uri="{D42A27DB-BD31-4B8C-83A1-F6EECF244321}">
                <p14:modId xmlns:p14="http://schemas.microsoft.com/office/powerpoint/2010/main" val="4159603243"/>
              </p:ext>
            </p:extLst>
          </p:nvPr>
        </p:nvGraphicFramePr>
        <p:xfrm>
          <a:off x="631596" y="1411177"/>
          <a:ext cx="10060217" cy="614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7948" y="1877203"/>
            <a:ext cx="3259746" cy="7681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8414" y="1877203"/>
            <a:ext cx="3044858" cy="7559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7948" y="3895289"/>
            <a:ext cx="3044860" cy="16451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15959" y="4170134"/>
            <a:ext cx="2789767" cy="764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5775" y="2846313"/>
            <a:ext cx="2564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Минпромторг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координатор системы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2244" y="2779712"/>
            <a:ext cx="2970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 России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функциональный заказчик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4062" y="5650269"/>
            <a:ext cx="3842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Росздравнадзор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ключевой пользователь информации, содержащейся в системе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5959" y="5540422"/>
            <a:ext cx="3382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ЦРПТ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разработчик информационной системы Честный знак по требованиям законодательства РФ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3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" y="1545530"/>
            <a:ext cx="10682317" cy="601414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35932" y="333141"/>
            <a:ext cx="7820817" cy="1162457"/>
          </a:xfrm>
        </p:spPr>
        <p:txBody>
          <a:bodyPr>
            <a:normAutofit/>
          </a:bodyPr>
          <a:lstStyle/>
          <a:p>
            <a:pPr lvl="0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лекарственных средств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378000"/>
            <a:ext cx="1400870" cy="1033177"/>
          </a:xfrm>
          <a:prstGeom prst="rect">
            <a:avLst/>
          </a:prstGeom>
        </p:spPr>
      </p:pic>
      <p:graphicFrame>
        <p:nvGraphicFramePr>
          <p:cNvPr id="53" name="Схема 52"/>
          <p:cNvGraphicFramePr/>
          <p:nvPr>
            <p:extLst>
              <p:ext uri="{D42A27DB-BD31-4B8C-83A1-F6EECF244321}">
                <p14:modId xmlns:p14="http://schemas.microsoft.com/office/powerpoint/2010/main" val="542511870"/>
              </p:ext>
            </p:extLst>
          </p:nvPr>
        </p:nvGraphicFramePr>
        <p:xfrm>
          <a:off x="631596" y="1411177"/>
          <a:ext cx="10060217" cy="614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35062" y="1629950"/>
            <a:ext cx="96438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Субъектами обращения лекарственных средств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Российской Федерации являются юридические лица и индивидуальные предприниматели, осуществляющие производство, хранение, ввоз, отпуск, реализацию, передачу, применение и уничтожение лекарственных препаратов.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Волгоградской области проект реализуется при участии и под контролем: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Территориального органа Федеральной службы по надзору в сфере здравоохранения по Волгоградской области и Комитета здравоохранения Волгоградской области.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Уполномоченным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«Центром компетенции»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протоколом совещания рабочего органа по приоритетному проекту «Лекарства. Качество и безопасность», в части медицинских организаций,  на территории Волгоградской области является ГБУЗ «ВОКБ № 1».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«Центра компетенции» ГБУЗ «ВОКБ №1»:</a:t>
            </a:r>
          </a:p>
          <a:p>
            <a:pPr algn="just">
              <a:buClr>
                <a:srgbClr val="50A49A"/>
              </a:buCl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Консультационная помощь</a:t>
            </a:r>
          </a:p>
          <a:p>
            <a:pPr algn="just">
              <a:buClr>
                <a:srgbClr val="50A49A"/>
              </a:buCl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информации </a:t>
            </a:r>
          </a:p>
          <a:p>
            <a:pPr algn="just">
              <a:buClr>
                <a:srgbClr val="50A49A"/>
              </a:buCl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https://youtu.be/QYvBk5fQ0s0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50A49A"/>
              </a:buCl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подключения к информационной системе МДЛП медицинских организаций, подведомственных Комитету здравоохранения Волгоградской области.</a:t>
            </a:r>
          </a:p>
          <a:p>
            <a:pPr>
              <a:buClr>
                <a:srgbClr val="50A49A"/>
              </a:buClr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Ответственные лица: </a:t>
            </a:r>
          </a:p>
          <a:p>
            <a:pPr>
              <a:buClr>
                <a:srgbClr val="50A49A"/>
              </a:buCl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Гаврилова Марина Анатольевна – Заместитель главного врача по медицинской части, </a:t>
            </a:r>
          </a:p>
          <a:p>
            <a:pPr>
              <a:buClr>
                <a:srgbClr val="50A49A"/>
              </a:buCl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тел.+7 (905) 390-55-07</a:t>
            </a:r>
          </a:p>
          <a:p>
            <a:pPr>
              <a:buClr>
                <a:srgbClr val="50A49A"/>
              </a:buCl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Ткаченко Наталья Владимировна – Заведующий аптекой-провизор, тел. +7 (917) 844-76-28</a:t>
            </a:r>
          </a:p>
          <a:p>
            <a:pPr>
              <a:buClr>
                <a:srgbClr val="50A49A"/>
              </a:buCl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Лукша Сергей Олегович - Начальник отдела АСУ, тел. +7 (917) 847-12-03</a:t>
            </a:r>
          </a:p>
        </p:txBody>
      </p:sp>
    </p:spTree>
    <p:extLst>
      <p:ext uri="{BB962C8B-B14F-4D97-AF65-F5344CB8AC3E}">
        <p14:creationId xmlns:p14="http://schemas.microsoft.com/office/powerpoint/2010/main" val="171226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" y="1545530"/>
            <a:ext cx="10682317" cy="601414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35932" y="333141"/>
            <a:ext cx="7820817" cy="1162457"/>
          </a:xfrm>
        </p:spPr>
        <p:txBody>
          <a:bodyPr>
            <a:normAutofit/>
          </a:bodyPr>
          <a:lstStyle/>
          <a:p>
            <a:pPr lvl="0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введения обязательной маркировки лекарственных препаратов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378000"/>
            <a:ext cx="1400870" cy="1033177"/>
          </a:xfrm>
          <a:prstGeom prst="rect">
            <a:avLst/>
          </a:prstGeom>
        </p:spPr>
      </p:pic>
      <p:graphicFrame>
        <p:nvGraphicFramePr>
          <p:cNvPr id="53" name="Схема 52"/>
          <p:cNvGraphicFramePr/>
          <p:nvPr>
            <p:extLst>
              <p:ext uri="{D42A27DB-BD31-4B8C-83A1-F6EECF244321}">
                <p14:modId xmlns:p14="http://schemas.microsoft.com/office/powerpoint/2010/main" val="542511870"/>
              </p:ext>
            </p:extLst>
          </p:nvPr>
        </p:nvGraphicFramePr>
        <p:xfrm>
          <a:off x="631596" y="1411177"/>
          <a:ext cx="10060217" cy="614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35062" y="1742637"/>
            <a:ext cx="9624996" cy="830997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введения обязательной маркировки выпускаемых в обращение в Российской Федерации лекарственных препаратов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5062" y="3044858"/>
            <a:ext cx="96249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октября 2019 года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лекарственные препараты 7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высокозатратных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нозологий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2020 года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лекарственные препараты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4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" y="1545530"/>
            <a:ext cx="10682317" cy="601414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35932" y="333141"/>
            <a:ext cx="7820817" cy="1162457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начать?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378000"/>
            <a:ext cx="1400870" cy="1033177"/>
          </a:xfrm>
          <a:prstGeom prst="rect">
            <a:avLst/>
          </a:prstGeom>
        </p:spPr>
      </p:pic>
      <p:graphicFrame>
        <p:nvGraphicFramePr>
          <p:cNvPr id="53" name="Схема 52"/>
          <p:cNvGraphicFramePr/>
          <p:nvPr>
            <p:extLst>
              <p:ext uri="{D42A27DB-BD31-4B8C-83A1-F6EECF244321}">
                <p14:modId xmlns:p14="http://schemas.microsoft.com/office/powerpoint/2010/main" val="3621118655"/>
              </p:ext>
            </p:extLst>
          </p:nvPr>
        </p:nvGraphicFramePr>
        <p:xfrm>
          <a:off x="631596" y="1411177"/>
          <a:ext cx="10060217" cy="614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20717" y="1587573"/>
            <a:ext cx="3438161" cy="369332"/>
          </a:xfrm>
          <a:prstGeom prst="rect">
            <a:avLst/>
          </a:prstGeom>
          <a:solidFill>
            <a:srgbClr val="43ACB1">
              <a:alpha val="50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1: регистрация в ИС МДЛП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4184" y="2093408"/>
            <a:ext cx="2063371" cy="4525200"/>
          </a:xfrm>
          <a:prstGeom prst="rect">
            <a:avLst/>
          </a:prstGeom>
          <a:solidFill>
            <a:srgbClr val="50A494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УКЭП, оформленной на руководителя организации, если УКЭП нет, необходимо получить ее в удостоверяющем центре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Минкомсвязи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7846" y="2091258"/>
            <a:ext cx="1977007" cy="4524315"/>
          </a:xfrm>
          <a:prstGeom prst="rect">
            <a:avLst/>
          </a:prstGeom>
          <a:solidFill>
            <a:srgbClr val="50A494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соответствие ФИО руководителя и ИНН организации, указанные в УКЭП, сведениям внесенным в ЕГРЮЛ (с случае расхождения сведений внесите необходимые изменения или получите новую УКЭП)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55143" y="2091257"/>
            <a:ext cx="2063371" cy="4525200"/>
          </a:xfrm>
          <a:prstGeom prst="rect">
            <a:avLst/>
          </a:prstGeom>
          <a:solidFill>
            <a:srgbClr val="50A494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сведения о лицензии на фармацевтическую или медицинскую деятельность в Едином реестре лицензий Росздравнадзора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4285" y="2091257"/>
            <a:ext cx="1854165" cy="4525200"/>
          </a:xfrm>
          <a:prstGeom prst="rect">
            <a:avLst/>
          </a:prstGeom>
          <a:solidFill>
            <a:srgbClr val="50A494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наличие адреса места осуществления фармацевтической деятельности в ФИАС и присвоенного идентификатора</a:t>
            </a:r>
          </a:p>
        </p:txBody>
      </p:sp>
      <p:sp>
        <p:nvSpPr>
          <p:cNvPr id="15" name="Шеврон 14"/>
          <p:cNvSpPr/>
          <p:nvPr/>
        </p:nvSpPr>
        <p:spPr>
          <a:xfrm>
            <a:off x="2837554" y="3421929"/>
            <a:ext cx="520291" cy="716437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Шеврон 19"/>
          <p:cNvSpPr/>
          <p:nvPr/>
        </p:nvSpPr>
        <p:spPr>
          <a:xfrm>
            <a:off x="5334853" y="3421929"/>
            <a:ext cx="520291" cy="716437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Шеврон 20"/>
          <p:cNvSpPr/>
          <p:nvPr/>
        </p:nvSpPr>
        <p:spPr>
          <a:xfrm>
            <a:off x="7913994" y="3421929"/>
            <a:ext cx="520291" cy="716437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3001</TotalTime>
  <Words>1946</Words>
  <Application>Microsoft Office PowerPoint</Application>
  <PresentationFormat>Произвольный</PresentationFormat>
  <Paragraphs>154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Тема Office</vt:lpstr>
      <vt:lpstr>Внедрение ИС МДЛП в медицинской организации</vt:lpstr>
      <vt:lpstr>Цели  проекта</vt:lpstr>
      <vt:lpstr>Цели проекта</vt:lpstr>
      <vt:lpstr>Обязательность маркировки регулируется нормативными документами</vt:lpstr>
      <vt:lpstr>Нормативно-правовые основы маркировки</vt:lpstr>
      <vt:lpstr>Ключевые участники приоритетного проекта</vt:lpstr>
      <vt:lpstr>Субъекты обращения лекарственных средств</vt:lpstr>
      <vt:lpstr>Сроки введения обязательной маркировки лекарственных препаратов</vt:lpstr>
      <vt:lpstr>С чего начать?</vt:lpstr>
      <vt:lpstr>С чего начать?</vt:lpstr>
      <vt:lpstr>С чего начать?</vt:lpstr>
      <vt:lpstr>С чего начать?</vt:lpstr>
      <vt:lpstr>Реализация проекта МДЛП в медицинских организациях</vt:lpstr>
      <vt:lpstr>УКЭП и оборудование для работы с ФГИС МДЛП</vt:lpstr>
      <vt:lpstr>Изменение порядка хранения и учета лекарств, в том числе, как изменится предметно-количественный учет</vt:lpstr>
      <vt:lpstr>О перспективах развития системы:</vt:lpstr>
      <vt:lpstr>Вопросы внедрения автоматизированной системы:</vt:lpstr>
      <vt:lpstr>Риски при внедрении ИС МДЛП</vt:lpstr>
      <vt:lpstr>Функции центра компетенции</vt:lpstr>
      <vt:lpstr>Контактные данные центра компетенции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в цифрах и фактах</dc:title>
  <dc:creator>User</dc:creator>
  <cp:lastModifiedBy>User</cp:lastModifiedBy>
  <cp:revision>235</cp:revision>
  <cp:lastPrinted>2019-09-20T04:55:17Z</cp:lastPrinted>
  <dcterms:created xsi:type="dcterms:W3CDTF">2018-12-27T10:13:55Z</dcterms:created>
  <dcterms:modified xsi:type="dcterms:W3CDTF">2019-09-20T04:57:45Z</dcterms:modified>
</cp:coreProperties>
</file>