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04" r:id="rId1"/>
  </p:sldMasterIdLst>
  <p:notesMasterIdLst>
    <p:notesMasterId r:id="rId24"/>
  </p:notesMasterIdLst>
  <p:sldIdLst>
    <p:sldId id="277" r:id="rId2"/>
    <p:sldId id="308" r:id="rId3"/>
    <p:sldId id="324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27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5" r:id="rId21"/>
    <p:sldId id="326" r:id="rId22"/>
    <p:sldId id="276" r:id="rId23"/>
  </p:sldIdLst>
  <p:sldSz cx="10080625" cy="7559675"/>
  <p:notesSz cx="6858000" cy="9947275"/>
  <p:defaultTextStyle>
    <a:defPPr>
      <a:defRPr lang="en-GB"/>
    </a:defPPr>
    <a:lvl1pPr algn="l" defTabSz="446088" rtl="0" fontAlgn="base" hangingPunct="0">
      <a:lnSpc>
        <a:spcPct val="5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1pPr>
    <a:lvl2pPr marL="739775" indent="-282575" algn="l" defTabSz="446088" rtl="0" fontAlgn="base" hangingPunct="0">
      <a:lnSpc>
        <a:spcPct val="5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2pPr>
    <a:lvl3pPr marL="1139825" indent="-225425" algn="l" defTabSz="446088" rtl="0" fontAlgn="base" hangingPunct="0">
      <a:lnSpc>
        <a:spcPct val="5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3pPr>
    <a:lvl4pPr marL="1597025" indent="-225425" algn="l" defTabSz="446088" rtl="0" fontAlgn="base" hangingPunct="0">
      <a:lnSpc>
        <a:spcPct val="5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4pPr>
    <a:lvl5pPr marL="2051050" indent="-225425" algn="l" defTabSz="446088" rtl="0" fontAlgn="base" hangingPunct="0">
      <a:lnSpc>
        <a:spcPct val="5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323" autoAdjust="0"/>
  </p:normalViewPr>
  <p:slideViewPr>
    <p:cSldViewPr>
      <p:cViewPr>
        <p:scale>
          <a:sx n="50" d="100"/>
          <a:sy n="50" d="100"/>
        </p:scale>
        <p:origin x="-1500" y="-270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0" y="54048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79"/>
        <p:guide pos="19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1"/>
          <p:cNvSpPr>
            <a:spLocks noChangeArrowheads="1"/>
          </p:cNvSpPr>
          <p:nvPr/>
        </p:nvSpPr>
        <p:spPr bwMode="auto">
          <a:xfrm>
            <a:off x="0" y="0"/>
            <a:ext cx="6858000" cy="994727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4189" tIns="42094" rIns="84189" bIns="42094" anchor="ctr"/>
          <a:lstStyle/>
          <a:p>
            <a:endParaRPr lang="ru-RU" altLang="ru-RU"/>
          </a:p>
        </p:txBody>
      </p:sp>
      <p:sp>
        <p:nvSpPr>
          <p:cNvPr id="34819" name="AutoShape 2"/>
          <p:cNvSpPr>
            <a:spLocks noChangeArrowheads="1"/>
          </p:cNvSpPr>
          <p:nvPr/>
        </p:nvSpPr>
        <p:spPr bwMode="auto">
          <a:xfrm>
            <a:off x="0" y="0"/>
            <a:ext cx="6858000" cy="994727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4189" tIns="42094" rIns="84189" bIns="42094" anchor="ctr"/>
          <a:lstStyle/>
          <a:p>
            <a:endParaRPr lang="ru-RU" altLang="ru-RU"/>
          </a:p>
        </p:txBody>
      </p:sp>
      <p:sp>
        <p:nvSpPr>
          <p:cNvPr id="34820" name="AutoShape 3"/>
          <p:cNvSpPr>
            <a:spLocks noChangeArrowheads="1"/>
          </p:cNvSpPr>
          <p:nvPr/>
        </p:nvSpPr>
        <p:spPr bwMode="auto">
          <a:xfrm>
            <a:off x="0" y="0"/>
            <a:ext cx="6858000" cy="994727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4189" tIns="42094" rIns="84189" bIns="42094" anchor="ctr"/>
          <a:lstStyle/>
          <a:p>
            <a:endParaRPr lang="ru-RU" altLang="ru-RU"/>
          </a:p>
        </p:txBody>
      </p:sp>
      <p:sp>
        <p:nvSpPr>
          <p:cNvPr id="34821" name="AutoShape 4"/>
          <p:cNvSpPr>
            <a:spLocks noChangeArrowheads="1"/>
          </p:cNvSpPr>
          <p:nvPr/>
        </p:nvSpPr>
        <p:spPr bwMode="auto">
          <a:xfrm>
            <a:off x="0" y="0"/>
            <a:ext cx="6858000" cy="994727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4189" tIns="42094" rIns="84189" bIns="42094" anchor="ctr"/>
          <a:lstStyle/>
          <a:p>
            <a:endParaRPr lang="ru-RU" altLang="ru-RU"/>
          </a:p>
        </p:txBody>
      </p:sp>
      <p:sp>
        <p:nvSpPr>
          <p:cNvPr id="34822" name="AutoShape 5"/>
          <p:cNvSpPr>
            <a:spLocks noChangeArrowheads="1"/>
          </p:cNvSpPr>
          <p:nvPr/>
        </p:nvSpPr>
        <p:spPr bwMode="auto">
          <a:xfrm>
            <a:off x="0" y="0"/>
            <a:ext cx="6858000" cy="994727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4189" tIns="42094" rIns="84189" bIns="42094" anchor="ctr"/>
          <a:lstStyle/>
          <a:p>
            <a:endParaRPr lang="ru-RU" altLang="ru-RU"/>
          </a:p>
        </p:txBody>
      </p:sp>
      <p:sp>
        <p:nvSpPr>
          <p:cNvPr id="34823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42975" y="755650"/>
            <a:ext cx="4960938" cy="372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5127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724400"/>
            <a:ext cx="5478463" cy="446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 smtClean="0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86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13293">
              <a:lnSpc>
                <a:spcPct val="100000"/>
              </a:lnSpc>
              <a:buClrTx/>
              <a:buFontTx/>
              <a:buNone/>
              <a:tabLst>
                <a:tab pos="666495" algn="l"/>
                <a:tab pos="1332989" algn="l"/>
                <a:tab pos="1999484" algn="l"/>
                <a:tab pos="266597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3881438" y="0"/>
            <a:ext cx="29686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13293">
              <a:lnSpc>
                <a:spcPct val="100000"/>
              </a:lnSpc>
              <a:buClrTx/>
              <a:buFontTx/>
              <a:buNone/>
              <a:tabLst>
                <a:tab pos="666495" algn="l"/>
                <a:tab pos="1332989" algn="l"/>
                <a:tab pos="1999484" algn="l"/>
                <a:tab pos="266597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ftr"/>
          </p:nvPr>
        </p:nvSpPr>
        <p:spPr bwMode="auto">
          <a:xfrm>
            <a:off x="0" y="9448800"/>
            <a:ext cx="296862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13293">
              <a:lnSpc>
                <a:spcPct val="100000"/>
              </a:lnSpc>
              <a:buClrTx/>
              <a:buFontTx/>
              <a:buNone/>
              <a:tabLst>
                <a:tab pos="666495" algn="l"/>
                <a:tab pos="1332989" algn="l"/>
                <a:tab pos="1999484" algn="l"/>
                <a:tab pos="266597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3881438" y="9448800"/>
            <a:ext cx="296862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13293">
              <a:lnSpc>
                <a:spcPct val="100000"/>
              </a:lnSpc>
              <a:buClrTx/>
              <a:buFontTx/>
              <a:buNone/>
              <a:tabLst>
                <a:tab pos="666495" algn="l"/>
                <a:tab pos="1332989" algn="l"/>
                <a:tab pos="1999484" algn="l"/>
                <a:tab pos="266597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1pPr>
          </a:lstStyle>
          <a:p>
            <a:pPr>
              <a:defRPr/>
            </a:pPr>
            <a:fld id="{0968024A-971E-4875-854A-89F7B056D1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82241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608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39775" indent="-282575" algn="l" defTabSz="44608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39825" indent="-225425" algn="l" defTabSz="44608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597025" indent="-225425" algn="l" defTabSz="44608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1050" indent="-225425" algn="l" defTabSz="44608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1976" algn="l" defTabSz="9127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8369" algn="l" defTabSz="9127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4764" algn="l" defTabSz="9127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1162" algn="l" defTabSz="9127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11163" eaLnBrk="0">
              <a:tabLst>
                <a:tab pos="665163" algn="l"/>
                <a:tab pos="1331913" algn="l"/>
                <a:tab pos="1998663" algn="l"/>
                <a:tab pos="266541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defTabSz="411163" eaLnBrk="0">
              <a:tabLst>
                <a:tab pos="665163" algn="l"/>
                <a:tab pos="1331913" algn="l"/>
                <a:tab pos="1998663" algn="l"/>
                <a:tab pos="266541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defTabSz="411163" eaLnBrk="0">
              <a:tabLst>
                <a:tab pos="665163" algn="l"/>
                <a:tab pos="1331913" algn="l"/>
                <a:tab pos="1998663" algn="l"/>
                <a:tab pos="266541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defTabSz="411163" eaLnBrk="0">
              <a:tabLst>
                <a:tab pos="665163" algn="l"/>
                <a:tab pos="1331913" algn="l"/>
                <a:tab pos="1998663" algn="l"/>
                <a:tab pos="266541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defTabSz="411163" eaLnBrk="0">
              <a:tabLst>
                <a:tab pos="665163" algn="l"/>
                <a:tab pos="1331913" algn="l"/>
                <a:tab pos="1998663" algn="l"/>
                <a:tab pos="266541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08250" indent="-225425" defTabSz="4111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5163" algn="l"/>
                <a:tab pos="1331913" algn="l"/>
                <a:tab pos="1998663" algn="l"/>
                <a:tab pos="266541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65450" indent="-225425" defTabSz="4111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5163" algn="l"/>
                <a:tab pos="1331913" algn="l"/>
                <a:tab pos="1998663" algn="l"/>
                <a:tab pos="266541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2650" indent="-225425" defTabSz="4111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5163" algn="l"/>
                <a:tab pos="1331913" algn="l"/>
                <a:tab pos="1998663" algn="l"/>
                <a:tab pos="266541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79850" indent="-225425" defTabSz="411163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5163" algn="l"/>
                <a:tab pos="1331913" algn="l"/>
                <a:tab pos="1998663" algn="l"/>
                <a:tab pos="266541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/>
            <a:fld id="{6079210A-2496-479E-8C0D-8E3B8D7FDBEB}" type="slidenum">
              <a:rPr lang="ru-RU" altLang="ru-RU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22</a:t>
            </a:fld>
            <a:endParaRPr lang="ru-RU" alt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155700" y="1016000"/>
            <a:ext cx="4356100" cy="36607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4189" tIns="42094" rIns="84189" bIns="42094" anchor="ctr"/>
          <a:lstStyle/>
          <a:p>
            <a:endParaRPr lang="ru-RU" altLang="ru-RU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724400"/>
            <a:ext cx="5480050" cy="4470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6047" y="2348403"/>
            <a:ext cx="8568531" cy="162043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094" y="4283818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0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4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8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1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5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9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DD842-1787-4CEF-9FB7-3A428EE55A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5852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1EA30-CDE5-40BC-B215-C04BBA031F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5306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057499" y="334236"/>
            <a:ext cx="2500906" cy="71099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54785" y="334236"/>
            <a:ext cx="7334704" cy="71099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45A5A-F8BF-4660-9B75-CF4975B85A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4931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9A468-9229-498B-A382-623D2FA0F2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1934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300" y="4857799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300" y="3204119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65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3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097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46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82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19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56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292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FE0CD-F064-4C39-9AFC-6E6C994674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5011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54792" y="1944167"/>
            <a:ext cx="4917805" cy="55000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40607" y="1944167"/>
            <a:ext cx="4917805" cy="55000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9AABC-3E65-4DD4-A6E9-BE97D92C30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3955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657" indent="0">
              <a:buNone/>
              <a:defRPr sz="2200" b="1"/>
            </a:lvl2pPr>
            <a:lvl3pPr marL="1007317" indent="0">
              <a:buNone/>
              <a:defRPr sz="2000" b="1"/>
            </a:lvl3pPr>
            <a:lvl4pPr marL="1510976" indent="0">
              <a:buNone/>
              <a:defRPr sz="1800" b="1"/>
            </a:lvl4pPr>
            <a:lvl5pPr marL="2014632" indent="0">
              <a:buNone/>
              <a:defRPr sz="1800" b="1"/>
            </a:lvl5pPr>
            <a:lvl6pPr marL="2518291" indent="0">
              <a:buNone/>
              <a:defRPr sz="1800" b="1"/>
            </a:lvl6pPr>
            <a:lvl7pPr marL="3021949" indent="0">
              <a:buNone/>
              <a:defRPr sz="1800" b="1"/>
            </a:lvl7pPr>
            <a:lvl8pPr marL="3525605" indent="0">
              <a:buNone/>
              <a:defRPr sz="1800" b="1"/>
            </a:lvl8pPr>
            <a:lvl9pPr marL="4029265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657" indent="0">
              <a:buNone/>
              <a:defRPr sz="2200" b="1"/>
            </a:lvl2pPr>
            <a:lvl3pPr marL="1007317" indent="0">
              <a:buNone/>
              <a:defRPr sz="2000" b="1"/>
            </a:lvl3pPr>
            <a:lvl4pPr marL="1510976" indent="0">
              <a:buNone/>
              <a:defRPr sz="1800" b="1"/>
            </a:lvl4pPr>
            <a:lvl5pPr marL="2014632" indent="0">
              <a:buNone/>
              <a:defRPr sz="1800" b="1"/>
            </a:lvl5pPr>
            <a:lvl6pPr marL="2518291" indent="0">
              <a:buNone/>
              <a:defRPr sz="1800" b="1"/>
            </a:lvl6pPr>
            <a:lvl7pPr marL="3021949" indent="0">
              <a:buNone/>
              <a:defRPr sz="1800" b="1"/>
            </a:lvl7pPr>
            <a:lvl8pPr marL="3525605" indent="0">
              <a:buNone/>
              <a:defRPr sz="1800" b="1"/>
            </a:lvl8pPr>
            <a:lvl9pPr marL="4029265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52102-C521-4591-80D9-C064700FD0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301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49616-7EA6-4D34-9DA3-6823351BEF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0203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F8703-BDB4-4F4B-95A0-67B764803E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7294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4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249" y="300994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034" y="1581937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657" indent="0">
              <a:buNone/>
              <a:defRPr sz="1300"/>
            </a:lvl2pPr>
            <a:lvl3pPr marL="1007317" indent="0">
              <a:buNone/>
              <a:defRPr sz="1100"/>
            </a:lvl3pPr>
            <a:lvl4pPr marL="1510976" indent="0">
              <a:buNone/>
              <a:defRPr sz="1000"/>
            </a:lvl4pPr>
            <a:lvl5pPr marL="2014632" indent="0">
              <a:buNone/>
              <a:defRPr sz="1000"/>
            </a:lvl5pPr>
            <a:lvl6pPr marL="2518291" indent="0">
              <a:buNone/>
              <a:defRPr sz="1000"/>
            </a:lvl6pPr>
            <a:lvl7pPr marL="3021949" indent="0">
              <a:buNone/>
              <a:defRPr sz="1000"/>
            </a:lvl7pPr>
            <a:lvl8pPr marL="3525605" indent="0">
              <a:buNone/>
              <a:defRPr sz="1000"/>
            </a:lvl8pPr>
            <a:lvl9pPr marL="402926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43E86-A7E9-4AFF-8A2F-02ECA8F133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8708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503657" indent="0">
              <a:buNone/>
              <a:defRPr sz="3100"/>
            </a:lvl2pPr>
            <a:lvl3pPr marL="1007317" indent="0">
              <a:buNone/>
              <a:defRPr sz="2600"/>
            </a:lvl3pPr>
            <a:lvl4pPr marL="1510976" indent="0">
              <a:buNone/>
              <a:defRPr sz="2200"/>
            </a:lvl4pPr>
            <a:lvl5pPr marL="2014632" indent="0">
              <a:buNone/>
              <a:defRPr sz="2200"/>
            </a:lvl5pPr>
            <a:lvl6pPr marL="2518291" indent="0">
              <a:buNone/>
              <a:defRPr sz="2200"/>
            </a:lvl6pPr>
            <a:lvl7pPr marL="3021949" indent="0">
              <a:buNone/>
              <a:defRPr sz="2200"/>
            </a:lvl7pPr>
            <a:lvl8pPr marL="3525605" indent="0">
              <a:buNone/>
              <a:defRPr sz="2200"/>
            </a:lvl8pPr>
            <a:lvl9pPr marL="4029265" indent="0">
              <a:buNone/>
              <a:defRPr sz="22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657" indent="0">
              <a:buNone/>
              <a:defRPr sz="1300"/>
            </a:lvl2pPr>
            <a:lvl3pPr marL="1007317" indent="0">
              <a:buNone/>
              <a:defRPr sz="1100"/>
            </a:lvl3pPr>
            <a:lvl4pPr marL="1510976" indent="0">
              <a:buNone/>
              <a:defRPr sz="1000"/>
            </a:lvl4pPr>
            <a:lvl5pPr marL="2014632" indent="0">
              <a:buNone/>
              <a:defRPr sz="1000"/>
            </a:lvl5pPr>
            <a:lvl6pPr marL="2518291" indent="0">
              <a:buNone/>
              <a:defRPr sz="1000"/>
            </a:lvl6pPr>
            <a:lvl7pPr marL="3021949" indent="0">
              <a:buNone/>
              <a:defRPr sz="1000"/>
            </a:lvl7pPr>
            <a:lvl8pPr marL="3525605" indent="0">
              <a:buNone/>
              <a:defRPr sz="1000"/>
            </a:lvl8pPr>
            <a:lvl9pPr marL="402926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12A66-E2FA-4535-A35A-A1A58E2664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2066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03238" y="303213"/>
            <a:ext cx="9074150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28" tIns="50366" rIns="100728" bIns="5036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03238" y="1763713"/>
            <a:ext cx="9074150" cy="498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28" tIns="50366" rIns="100728" bIns="503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3238" y="7007225"/>
            <a:ext cx="2352675" cy="401638"/>
          </a:xfrm>
          <a:prstGeom prst="rect">
            <a:avLst/>
          </a:prstGeom>
        </p:spPr>
        <p:txBody>
          <a:bodyPr vert="horz" lIns="100728" tIns="50366" rIns="100728" bIns="50366" rtlCol="0" anchor="ctr"/>
          <a:lstStyle>
            <a:lvl1pPr algn="l" defTabSz="447258">
              <a:buFont typeface="Times New Roman" pitchFamily="16" charset="0"/>
              <a:buNone/>
              <a:defRPr sz="1300">
                <a:solidFill>
                  <a:schemeClr val="tx1">
                    <a:tint val="75000"/>
                  </a:schemeClr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</a:lstStyle>
          <a:p>
            <a:pPr>
              <a:defRPr/>
            </a:pPr>
            <a:fld id="{0C260089-DE59-428A-9686-32717C460025}" type="datetimeFigureOut">
              <a:rPr lang="ru-RU"/>
              <a:pPr>
                <a:defRPr/>
              </a:pPr>
              <a:t>07.09.2018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lIns="100728" tIns="50366" rIns="100728" bIns="50366" rtlCol="0" anchor="ctr"/>
          <a:lstStyle>
            <a:lvl1pPr algn="ctr" defTabSz="447258">
              <a:buFont typeface="Times New Roman" pitchFamily="16" charset="0"/>
              <a:buNone/>
              <a:defRPr sz="1300">
                <a:solidFill>
                  <a:schemeClr val="tx1">
                    <a:tint val="75000"/>
                  </a:schemeClr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lIns="100728" tIns="50366" rIns="100728" bIns="50366" rtlCol="0" anchor="ctr"/>
          <a:lstStyle>
            <a:lvl1pPr algn="r" defTabSz="447258">
              <a:buFont typeface="Times New Roman" pitchFamily="16" charset="0"/>
              <a:buNone/>
              <a:defRPr sz="1300">
                <a:solidFill>
                  <a:schemeClr val="tx1">
                    <a:tint val="75000"/>
                  </a:schemeClr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</a:lstStyle>
          <a:p>
            <a:pPr>
              <a:defRPr/>
            </a:pPr>
            <a:fld id="{6E186BAC-2BAF-4D82-9580-454D3A0FBA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5" r:id="rId1"/>
    <p:sldLayoutId id="2147484256" r:id="rId2"/>
    <p:sldLayoutId id="2147484257" r:id="rId3"/>
    <p:sldLayoutId id="2147484258" r:id="rId4"/>
    <p:sldLayoutId id="2147484259" r:id="rId5"/>
    <p:sldLayoutId id="2147484260" r:id="rId6"/>
    <p:sldLayoutId id="2147484261" r:id="rId7"/>
    <p:sldLayoutId id="2147484262" r:id="rId8"/>
    <p:sldLayoutId id="2147484263" r:id="rId9"/>
    <p:sldLayoutId id="2147484264" r:id="rId10"/>
    <p:sldLayoutId id="2147484265" r:id="rId11"/>
  </p:sldLayoutIdLst>
  <p:txStyles>
    <p:titleStyle>
      <a:lvl1pPr algn="ctr" defTabSz="1006475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4572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9144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3716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18288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76238" indent="-376238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43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2508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2125" indent="-2508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5363" indent="-2508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0120" indent="-251830" algn="l" defTabSz="1007317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3778" indent="-251830" algn="l" defTabSz="1007317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7437" indent="-251830" algn="l" defTabSz="1007317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1094" indent="-251830" algn="l" defTabSz="1007317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73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657" algn="l" defTabSz="10073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317" algn="l" defTabSz="10073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976" algn="l" defTabSz="10073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4632" algn="l" defTabSz="10073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8291" algn="l" defTabSz="10073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1949" algn="l" defTabSz="10073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5605" algn="l" defTabSz="10073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9265" algn="l" defTabSz="100731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771775"/>
            <a:ext cx="8569325" cy="2376488"/>
          </a:xfrm>
        </p:spPr>
        <p:txBody>
          <a:bodyPr rtlCol="0">
            <a:normAutofit fontScale="90000"/>
          </a:bodyPr>
          <a:lstStyle/>
          <a:p>
            <a:pPr defTabSz="1006377"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Мониторинг ИСМП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ИСМП-инфекции связанные с оказанием медицинской помощи</a:t>
            </a: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643438"/>
            <a:ext cx="7067550" cy="2665412"/>
          </a:xfrm>
        </p:spPr>
        <p:txBody>
          <a:bodyPr rtlCol="0">
            <a:normAutofit/>
          </a:bodyPr>
          <a:lstStyle/>
          <a:p>
            <a:pPr defTabSz="1006377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/>
          </a:p>
          <a:p>
            <a:pPr defTabSz="1006377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/>
          </a:p>
          <a:p>
            <a:pPr defTabSz="1006377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/>
          </a:p>
          <a:p>
            <a:pPr defTabSz="1006377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/>
          </a:p>
          <a:p>
            <a:pPr defTabSz="1006377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/>
              <a:t>Врач-эпидемиолог ГБУЗ </a:t>
            </a:r>
            <a:r>
              <a:rPr lang="ru-RU" sz="2000" dirty="0"/>
              <a:t>«ВОКБ № 1» </a:t>
            </a:r>
          </a:p>
          <a:p>
            <a:pPr defTabSz="1006377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/>
              <a:t>Злепко Елена Григорьевна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323850"/>
            <a:ext cx="9145587" cy="2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503238" y="251445"/>
                <a:ext cx="9074150" cy="6501780"/>
              </a:xfrm>
            </p:spPr>
            <p:txBody>
              <a:bodyPr/>
              <a:lstStyle/>
              <a:p>
                <a:pPr marL="0" indent="0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ru-RU" sz="3200" b="1" dirty="0" smtClean="0">
                    <a:latin typeface="Times New Roman"/>
                    <a:ea typeface="Calibri"/>
                    <a:cs typeface="Times New Roman"/>
                  </a:rPr>
                  <a:t>Расчет показателей:</a:t>
                </a: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3200" b="1" dirty="0" smtClean="0">
                    <a:latin typeface="Times New Roman"/>
                    <a:ea typeface="Calibri"/>
                    <a:cs typeface="Times New Roman"/>
                  </a:rPr>
                  <a:t>4</a:t>
                </a:r>
                <a:r>
                  <a:rPr lang="ru-RU" sz="3200" b="1" dirty="0">
                    <a:latin typeface="Times New Roman"/>
                    <a:ea typeface="Calibri"/>
                    <a:cs typeface="Times New Roman"/>
                  </a:rPr>
                  <a:t>. Инфекции кровотока, абс.число и на 1000 пролеченных в стационаре, в том числе количество КАИК и на 1000 </a:t>
                </a:r>
                <a:r>
                  <a:rPr lang="ru-RU" sz="3200" b="1" dirty="0" err="1">
                    <a:latin typeface="Times New Roman"/>
                    <a:ea typeface="Calibri"/>
                    <a:cs typeface="Times New Roman"/>
                  </a:rPr>
                  <a:t>катетеро</a:t>
                </a:r>
                <a:r>
                  <a:rPr lang="ru-RU" sz="3200" b="1" dirty="0">
                    <a:latin typeface="Times New Roman"/>
                    <a:ea typeface="Calibri"/>
                    <a:cs typeface="Times New Roman"/>
                  </a:rPr>
                  <a:t>/дней.</a:t>
                </a:r>
                <a:endParaRPr lang="ru-RU" sz="3200" dirty="0">
                  <a:ea typeface="Calibri"/>
                  <a:cs typeface="Times New Roman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ru-RU" sz="2400" dirty="0">
                    <a:effectLst/>
                    <a:latin typeface="Times New Roman"/>
                    <a:ea typeface="Calibri"/>
                    <a:cs typeface="Times New Roman"/>
                  </a:rPr>
                  <a:t> </a:t>
                </a:r>
                <a:endParaRPr lang="ru-RU" sz="2400" dirty="0">
                  <a:ea typeface="Calibri"/>
                  <a:cs typeface="Times New Roman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ru-RU" sz="2400" dirty="0">
                    <a:effectLst/>
                    <a:latin typeface="Times New Roman"/>
                    <a:ea typeface="Calibri"/>
                    <a:cs typeface="Times New Roman"/>
                  </a:rPr>
                  <a:t>КАИК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400">
                        <a:effectLst/>
                        <a:latin typeface="Cambria Math"/>
                        <a:ea typeface="Calibri"/>
                        <a:cs typeface="Cambria Math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400">
                            <a:effectLst/>
                            <a:latin typeface="Cambria Math"/>
                            <a:ea typeface="Calibri"/>
                            <a:cs typeface="Cambria Math"/>
                          </a:rPr>
                          <m:t>абсол.число пациентов с КАИК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2400">
                            <a:effectLst/>
                            <a:latin typeface="Cambria Math"/>
                            <a:ea typeface="Calibri"/>
                            <a:cs typeface="Cambria Math"/>
                          </a:rPr>
                          <m:t>кол</m:t>
                        </m:r>
                        <m:r>
                          <m:rPr>
                            <m:nor/>
                          </m:rPr>
                          <a:rPr lang="ru-RU" sz="2400" i="1">
                            <a:effectLst/>
                            <a:latin typeface="Cambria Math"/>
                            <a:ea typeface="Calibri"/>
                            <a:cs typeface="Cambria Math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ru-RU" sz="2400">
                            <a:effectLst/>
                            <a:latin typeface="Cambria Math"/>
                            <a:ea typeface="Calibri"/>
                            <a:cs typeface="Cambria Math"/>
                          </a:rPr>
                          <m:t>во пролеченных</m:t>
                        </m:r>
                      </m:den>
                    </m:f>
                    <m:r>
                      <a:rPr lang="ru-RU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х 1000</m:t>
                    </m:r>
                  </m:oMath>
                </a14:m>
                <a:endParaRPr lang="ru-RU" sz="2400" dirty="0">
                  <a:ea typeface="Calibri"/>
                  <a:cs typeface="Times New Roman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ru-RU" sz="2400" dirty="0">
                    <a:effectLst/>
                    <a:latin typeface="Times New Roman"/>
                    <a:ea typeface="Calibri"/>
                    <a:cs typeface="Times New Roman"/>
                  </a:rPr>
                  <a:t>КАИК стр.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400">
                        <a:effectLst/>
                        <a:latin typeface="Cambria Math"/>
                        <a:ea typeface="Calibri"/>
                        <a:cs typeface="Cambria Math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400">
                            <a:effectLst/>
                            <a:latin typeface="Cambria Math"/>
                            <a:ea typeface="Calibri"/>
                            <a:cs typeface="Cambria Math"/>
                          </a:rPr>
                          <m:t>абс. число пациентов с КАИК</m:t>
                        </m:r>
                      </m:num>
                      <m:den>
                        <m:eqArr>
                          <m:eqArrPr>
                            <m:ctrlPr>
                              <a:rPr lang="ru-RU" sz="2400" i="1">
                                <a:effectLst/>
                                <a:latin typeface="Cambria Math"/>
                                <a:ea typeface="Calibri"/>
                                <a:cs typeface="Cambria Math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ru-RU" sz="2400">
                                <a:effectLst/>
                                <a:latin typeface="Cambria Math"/>
                                <a:ea typeface="Calibri"/>
                                <a:cs typeface="Cambria Math"/>
                              </a:rPr>
                              <m:t> Длительность стояния с/катет. у  каждого пац. без КАИК</m:t>
                            </m:r>
                          </m:e>
                          <m:e>
                            <m:r>
                              <a:rPr lang="ru-RU" sz="2400" i="1">
                                <a:effectLst/>
                                <a:latin typeface="Cambria Math"/>
                                <a:ea typeface="Calibri"/>
                                <a:cs typeface="Cambria Math"/>
                              </a:rPr>
                              <m:t>+ длительность стояния с/катет  у пац.  до появления КАИК</m:t>
                            </m:r>
                          </m:e>
                        </m:eqArr>
                      </m:den>
                    </m:f>
                    <m:r>
                      <a:rPr lang="ru-RU" sz="2400" i="1">
                        <a:effectLst/>
                        <a:latin typeface="Cambria Math"/>
                        <a:ea typeface="Calibri"/>
                        <a:cs typeface="Times New Roman"/>
                      </a:rPr>
                      <m:t>х 1000</m:t>
                    </m:r>
                  </m:oMath>
                </a14:m>
                <a:endParaRPr lang="ru-RU" sz="2400" dirty="0">
                  <a:ea typeface="Calibri"/>
                  <a:cs typeface="Times New Roman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ru-RU" sz="2400" dirty="0">
                    <a:effectLst/>
                    <a:latin typeface="Times New Roman"/>
                    <a:ea typeface="Calibri"/>
                    <a:cs typeface="Times New Roman"/>
                  </a:rPr>
                  <a:t> </a:t>
                </a:r>
                <a:endParaRPr lang="ru-RU" sz="2400" dirty="0">
                  <a:ea typeface="Calibri"/>
                  <a:cs typeface="Times New Roman"/>
                </a:endParaRPr>
              </a:p>
              <a:p>
                <a:endParaRPr lang="ru-RU" sz="2400" dirty="0"/>
              </a:p>
            </p:txBody>
          </p:sp>
        </mc:Choice>
        <mc:Fallback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3238" y="251445"/>
                <a:ext cx="9074150" cy="6501780"/>
              </a:xfrm>
              <a:blipFill rotWithShape="1">
                <a:blip r:embed="rId2"/>
                <a:stretch>
                  <a:fillRect l="-1613" t="-750" r="-20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>
              <a:xfrm>
                <a:off x="503238" y="251445"/>
                <a:ext cx="9074150" cy="6501780"/>
              </a:xfrm>
            </p:spPr>
            <p:txBody>
              <a:bodyPr/>
              <a:lstStyle/>
              <a:p>
                <a:pPr marL="0" indent="0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ru-RU" sz="3200" b="1" dirty="0" smtClean="0">
                    <a:latin typeface="Times New Roman"/>
                    <a:ea typeface="Calibri"/>
                    <a:cs typeface="Times New Roman"/>
                  </a:rPr>
                  <a:t>Расчет показателей: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3200" b="1" dirty="0" smtClean="0">
                    <a:latin typeface="Times New Roman"/>
                    <a:ea typeface="Calibri"/>
                    <a:cs typeface="Times New Roman"/>
                  </a:rPr>
                  <a:t>Инфекции </a:t>
                </a:r>
                <a:r>
                  <a:rPr lang="ru-RU" sz="3200" b="1" dirty="0">
                    <a:latin typeface="Times New Roman"/>
                    <a:ea typeface="Calibri"/>
                    <a:cs typeface="Times New Roman"/>
                  </a:rPr>
                  <a:t>МВП, абс.число и на 1000 пролеченных, в том числе катетер ассоциированные ИМВП </a:t>
                </a:r>
                <a:r>
                  <a:rPr lang="ru-RU" sz="3200" b="1" dirty="0" err="1">
                    <a:latin typeface="Times New Roman"/>
                    <a:ea typeface="Calibri"/>
                    <a:cs typeface="Times New Roman"/>
                  </a:rPr>
                  <a:t>абс</a:t>
                </a:r>
                <a:r>
                  <a:rPr lang="ru-RU" sz="3200" b="1" dirty="0">
                    <a:latin typeface="Times New Roman"/>
                    <a:ea typeface="Calibri"/>
                    <a:cs typeface="Times New Roman"/>
                  </a:rPr>
                  <a:t>. число и на 1000 кат./дней</a:t>
                </a:r>
                <a:endParaRPr lang="ru-RU" sz="3200" dirty="0"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2200" dirty="0">
                    <a:effectLst/>
                    <a:latin typeface="Times New Roman"/>
                    <a:ea typeface="Calibri"/>
                    <a:cs typeface="Times New Roman"/>
                  </a:rPr>
                  <a:t>ИМВП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200">
                        <a:effectLst/>
                        <a:latin typeface="Cambria Math"/>
                        <a:ea typeface="Calibri"/>
                        <a:cs typeface="Cambria Math"/>
                      </a:rPr>
                      <m:t>=</m:t>
                    </m:r>
                    <m:f>
                      <m:fPr>
                        <m:ctrlPr>
                          <a:rPr lang="ru-RU" sz="2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200">
                            <a:effectLst/>
                            <a:latin typeface="Cambria Math"/>
                            <a:ea typeface="Calibri"/>
                            <a:cs typeface="Cambria Math"/>
                          </a:rPr>
                          <m:t>абсол.число пациентов с ИМВП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2200">
                            <a:effectLst/>
                            <a:latin typeface="Cambria Math"/>
                            <a:ea typeface="Calibri"/>
                            <a:cs typeface="Cambria Math"/>
                          </a:rPr>
                          <m:t>кол</m:t>
                        </m:r>
                        <m:r>
                          <m:rPr>
                            <m:nor/>
                          </m:rPr>
                          <a:rPr lang="ru-RU" sz="2200" i="1">
                            <a:effectLst/>
                            <a:latin typeface="Cambria Math"/>
                            <a:ea typeface="Calibri"/>
                            <a:cs typeface="Cambria Math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ru-RU" sz="2200">
                            <a:effectLst/>
                            <a:latin typeface="Cambria Math"/>
                            <a:ea typeface="Calibri"/>
                            <a:cs typeface="Cambria Math"/>
                          </a:rPr>
                          <m:t>во пролеченных</m:t>
                        </m:r>
                      </m:den>
                    </m:f>
                    <m:r>
                      <a:rPr lang="ru-RU" sz="2200" i="1">
                        <a:effectLst/>
                        <a:latin typeface="Cambria Math"/>
                        <a:ea typeface="Calibri"/>
                        <a:cs typeface="Times New Roman"/>
                      </a:rPr>
                      <m:t>х 1000</m:t>
                    </m:r>
                  </m:oMath>
                </a14:m>
                <a:endParaRPr lang="ru-RU" sz="2200" dirty="0">
                  <a:ea typeface="Calibri"/>
                  <a:cs typeface="Times New Roman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ru-RU" sz="2200" dirty="0">
                    <a:effectLst/>
                    <a:latin typeface="Times New Roman"/>
                    <a:ea typeface="Calibri"/>
                    <a:cs typeface="Times New Roman"/>
                  </a:rPr>
                  <a:t> </a:t>
                </a:r>
                <a:endParaRPr lang="ru-RU" sz="2200" dirty="0"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2200" dirty="0">
                    <a:effectLst/>
                    <a:latin typeface="Times New Roman"/>
                    <a:ea typeface="Calibri"/>
                    <a:cs typeface="Times New Roman"/>
                  </a:rPr>
                  <a:t>ИМВП стр.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2200">
                        <a:effectLst/>
                        <a:latin typeface="Cambria Math"/>
                        <a:ea typeface="Calibri"/>
                        <a:cs typeface="Cambria Math"/>
                      </a:rPr>
                      <m:t>=</m:t>
                    </m:r>
                    <m:f>
                      <m:fPr>
                        <m:ctrlPr>
                          <a:rPr lang="ru-RU" sz="22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2200">
                            <a:effectLst/>
                            <a:latin typeface="Cambria Math"/>
                            <a:ea typeface="Calibri"/>
                            <a:cs typeface="Cambria Math"/>
                          </a:rPr>
                          <m:t>абс. число пациентов с ИМВП</m:t>
                        </m:r>
                      </m:num>
                      <m:den>
                        <m:eqArr>
                          <m:eqArrPr>
                            <m:ctrlPr>
                              <a:rPr lang="ru-RU" sz="2200" i="1">
                                <a:effectLst/>
                                <a:latin typeface="Cambria Math"/>
                                <a:ea typeface="Calibri"/>
                                <a:cs typeface="Cambria Math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ru-RU" sz="2200">
                                <a:effectLst/>
                                <a:latin typeface="Cambria Math"/>
                                <a:ea typeface="Calibri"/>
                                <a:cs typeface="Cambria Math"/>
                              </a:rPr>
                              <m:t> Длительность стояния моч./катет. у  каждого пац. без ИМВП</m:t>
                            </m:r>
                          </m:e>
                          <m:e>
                            <m:r>
                              <a:rPr lang="ru-RU" sz="2200" i="1">
                                <a:effectLst/>
                                <a:latin typeface="Cambria Math"/>
                                <a:ea typeface="Calibri"/>
                                <a:cs typeface="Cambria Math"/>
                              </a:rPr>
                              <m:t>+ длительность стояния моч./катет  у пац.  до появления ИМВП</m:t>
                            </m:r>
                          </m:e>
                        </m:eqArr>
                      </m:den>
                    </m:f>
                    <m:r>
                      <a:rPr lang="ru-RU" sz="2200" i="1">
                        <a:effectLst/>
                        <a:latin typeface="Cambria Math"/>
                        <a:ea typeface="Calibri"/>
                        <a:cs typeface="Times New Roman"/>
                      </a:rPr>
                      <m:t>х 1000</m:t>
                    </m:r>
                  </m:oMath>
                </a14:m>
                <a:endParaRPr lang="ru-RU" sz="2200" dirty="0">
                  <a:ea typeface="Calibri"/>
                  <a:cs typeface="Times New Roman"/>
                </a:endParaRPr>
              </a:p>
              <a:p>
                <a:endParaRPr lang="ru-RU" sz="2400" dirty="0"/>
              </a:p>
            </p:txBody>
          </p:sp>
        </mc:Choice>
        <mc:Fallback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3238" y="251445"/>
                <a:ext cx="9074150" cy="6501780"/>
              </a:xfrm>
              <a:blipFill rotWithShape="1">
                <a:blip r:embed="rId2"/>
                <a:stretch>
                  <a:fillRect l="-1613" t="-750" r="-28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626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43768" y="395461"/>
            <a:ext cx="9721080" cy="6357764"/>
          </a:xfrm>
          <a:blipFill rotWithShape="1">
            <a:blip r:embed="rId2"/>
            <a:stretch>
              <a:fillRect l="-1004" t="-288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43768" y="395461"/>
            <a:ext cx="9721080" cy="6357764"/>
          </a:xfrm>
          <a:blipFill rotWithShape="1">
            <a:blip r:embed="rId2"/>
            <a:stretch>
              <a:fillRect l="-1004" t="-288" r="-314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43768" y="395461"/>
            <a:ext cx="9721080" cy="6357764"/>
          </a:xfrm>
          <a:blipFill rotWithShape="1">
            <a:blip r:embed="rId2"/>
            <a:stretch>
              <a:fillRect l="-1004" t="-288" r="-314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43768" y="395461"/>
            <a:ext cx="9721080" cy="6357764"/>
          </a:xfrm>
          <a:blipFill rotWithShape="1">
            <a:blip r:embed="rId2"/>
            <a:stretch>
              <a:fillRect l="-878" t="-288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43768" y="395461"/>
            <a:ext cx="9721080" cy="6357764"/>
          </a:xfrm>
          <a:blipFill rotWithShape="1">
            <a:blip r:embed="rId2"/>
            <a:stretch>
              <a:fillRect l="-878" t="-288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ъект 2"/>
          <p:cNvSpPr>
            <a:spLocks noGrp="1"/>
          </p:cNvSpPr>
          <p:nvPr>
            <p:ph idx="1"/>
          </p:nvPr>
        </p:nvSpPr>
        <p:spPr>
          <a:xfrm>
            <a:off x="144463" y="395288"/>
            <a:ext cx="9720262" cy="6357937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Расчет количества ИВЛ дней: 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Times New Roman"/>
                <a:ea typeface="Calibri"/>
              </a:rPr>
              <a:t>Сведения берем из медицинской документации больного. Целесообразно завести лист учета, где отображается количество больных и ИВЛ, дата и время интубации и </a:t>
            </a:r>
            <a:r>
              <a:rPr lang="ru-RU" sz="2400" dirty="0" err="1" smtClean="0">
                <a:latin typeface="Times New Roman"/>
                <a:ea typeface="Calibri"/>
              </a:rPr>
              <a:t>экстубации</a:t>
            </a:r>
            <a:r>
              <a:rPr lang="ru-RU" sz="2400" dirty="0" smtClean="0">
                <a:latin typeface="Times New Roman"/>
                <a:ea typeface="Calibri"/>
              </a:rPr>
              <a:t> пациента, длительность ИВЛ в часах, днях.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>
              <a:latin typeface="Times New Roman"/>
              <a:ea typeface="Calibri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b="1" dirty="0" smtClean="0">
              <a:latin typeface="Times New Roman"/>
              <a:ea typeface="Calibri"/>
              <a:cs typeface="Times New Roman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7338" y="3348038"/>
          <a:ext cx="9217023" cy="2260600"/>
        </p:xfrm>
        <a:graphic>
          <a:graphicData uri="http://schemas.openxmlformats.org/drawingml/2006/table">
            <a:tbl>
              <a:tblPr firstRow="1" firstCol="1" bandRow="1"/>
              <a:tblGrid>
                <a:gridCol w="514250"/>
                <a:gridCol w="1934022"/>
                <a:gridCol w="1800200"/>
                <a:gridCol w="1895568"/>
                <a:gridCol w="1536010"/>
                <a:gridCol w="1536973"/>
              </a:tblGrid>
              <a:tr h="1943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№п/п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Ф.И.О. пациента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Дата и время интубации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Дата и время </a:t>
                      </a:r>
                      <a:r>
                        <a:rPr lang="ru-RU" sz="2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экстубации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Длительность ИВЛ ч/</a:t>
                      </a:r>
                      <a:r>
                        <a:rPr lang="ru-RU" sz="2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сут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Дата заболевания ВАП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1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ъект 2"/>
          <p:cNvSpPr>
            <a:spLocks noGrp="1"/>
          </p:cNvSpPr>
          <p:nvPr>
            <p:ph idx="1"/>
          </p:nvPr>
        </p:nvSpPr>
        <p:spPr>
          <a:xfrm>
            <a:off x="144463" y="395288"/>
            <a:ext cx="9720262" cy="6357937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Расчет количества </a:t>
            </a:r>
            <a:r>
              <a:rPr lang="ru-RU" sz="2400" dirty="0" err="1" smtClean="0">
                <a:latin typeface="Times New Roman"/>
                <a:ea typeface="Calibri"/>
                <a:cs typeface="Times New Roman"/>
              </a:rPr>
              <a:t>катетеро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-дней дней: 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Times New Roman"/>
                <a:ea typeface="Calibri"/>
              </a:rPr>
              <a:t>Сведения берем из медицинской документации больного. Целесообразно завести лист учета, где отображается количество больных и длительность стояния катетера , дата и время постановки катетера, его удаления.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>
              <a:latin typeface="Times New Roman"/>
              <a:ea typeface="Calibri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b="1" dirty="0" smtClean="0">
              <a:latin typeface="Times New Roman"/>
              <a:ea typeface="Calibri"/>
              <a:cs typeface="Times New Roman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7338" y="3348038"/>
          <a:ext cx="9217023" cy="2260600"/>
        </p:xfrm>
        <a:graphic>
          <a:graphicData uri="http://schemas.openxmlformats.org/drawingml/2006/table">
            <a:tbl>
              <a:tblPr firstRow="1" firstCol="1" bandRow="1"/>
              <a:tblGrid>
                <a:gridCol w="514250"/>
                <a:gridCol w="1934022"/>
                <a:gridCol w="1800200"/>
                <a:gridCol w="1895568"/>
                <a:gridCol w="1536010"/>
                <a:gridCol w="1536973"/>
              </a:tblGrid>
              <a:tr h="1943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№п/п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Ф.И.О. пациента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Дата и время </a:t>
                      </a:r>
                      <a:r>
                        <a:rPr lang="ru-RU" sz="24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постановкикатетера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Дата и время </a:t>
                      </a:r>
                      <a:r>
                        <a:rPr lang="ru-RU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удаления </a:t>
                      </a:r>
                      <a:r>
                        <a:rPr lang="ru-RU" sz="24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катетра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Длительность </a:t>
                      </a:r>
                      <a:r>
                        <a:rPr lang="ru-RU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стояния </a:t>
                      </a:r>
                      <a:r>
                        <a:rPr lang="ru-RU" sz="24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катетра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Дата заболевания </a:t>
                      </a:r>
                      <a:r>
                        <a:rPr lang="ru-RU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КАИК,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(ИМВП)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1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ъект 2"/>
          <p:cNvSpPr>
            <a:spLocks noGrp="1"/>
          </p:cNvSpPr>
          <p:nvPr>
            <p:ph idx="1"/>
          </p:nvPr>
        </p:nvSpPr>
        <p:spPr>
          <a:xfrm>
            <a:off x="144463" y="395288"/>
            <a:ext cx="9720262" cy="6357937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 Таблица № 2. Сведения о вспышечной заболеваемости ИСМП</a:t>
            </a:r>
            <a:endParaRPr lang="ru-RU" sz="20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Таблица № 3. Этиологическая расшифровка ИСМП.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ea typeface="Calibri"/>
                <a:cs typeface="Times New Roman"/>
              </a:rPr>
              <a:t>-   Кол-во проб материалов, из которых выделены возбудители ИСМП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ea typeface="Calibri"/>
                <a:cs typeface="Times New Roman"/>
              </a:rPr>
              <a:t>- Кол-во проб материалов, из которых выделены возбудители ИСМП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ea typeface="Calibri"/>
                <a:cs typeface="Times New Roman"/>
              </a:rPr>
              <a:t>- Всего выделено возбудителей ИСМП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ea typeface="Calibri"/>
                <a:cs typeface="Times New Roman"/>
              </a:rPr>
              <a:t>- Видовой состав выделенных возбудителей ( 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Таблица № 4. Устойчивость возбудителей ИСМП к антимикробным средствам.</a:t>
            </a:r>
          </a:p>
          <a:p>
            <a:pPr>
              <a:lnSpc>
                <a:spcPct val="115000"/>
              </a:lnSpc>
              <a:spcAft>
                <a:spcPts val="0"/>
              </a:spcAft>
              <a:buFontTx/>
              <a:buChar char="-"/>
              <a:defRPr/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Всего выделено возбудителей ИСМП</a:t>
            </a:r>
          </a:p>
          <a:p>
            <a:pPr>
              <a:lnSpc>
                <a:spcPct val="115000"/>
              </a:lnSpc>
              <a:spcAft>
                <a:spcPts val="0"/>
              </a:spcAft>
              <a:buFontTx/>
              <a:buChar char="-"/>
              <a:defRPr/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Проведено определение устойчивости к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анибактериальным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препаратам</a:t>
            </a:r>
          </a:p>
          <a:p>
            <a:pPr>
              <a:lnSpc>
                <a:spcPct val="115000"/>
              </a:lnSpc>
              <a:spcAft>
                <a:spcPts val="0"/>
              </a:spcAft>
              <a:buFontTx/>
              <a:buChar char="-"/>
              <a:defRPr/>
            </a:pP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Панрезистентные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микроорганизмы,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Метициллин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-резистентные стафилококки,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Ванкомицин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-резистентные энтерококки, БЛРС, 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- Из них Устойчивые к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дезсредствам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на основе ЧАС, Устойчивы к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дезсредствам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на основе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гуанидинов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, Устойчивы к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дезсредствам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других групп</a:t>
            </a:r>
            <a:endParaRPr lang="ru-RU" sz="20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>
              <a:latin typeface="Times New Roman"/>
              <a:ea typeface="Calibri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b="1" dirty="0" smtClean="0">
              <a:latin typeface="Times New Roman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ъект 2"/>
          <p:cNvSpPr>
            <a:spLocks noGrp="1"/>
          </p:cNvSpPr>
          <p:nvPr>
            <p:ph idx="1"/>
          </p:nvPr>
        </p:nvSpPr>
        <p:spPr>
          <a:xfrm>
            <a:off x="503238" y="395288"/>
            <a:ext cx="9074150" cy="6357937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ru-RU" altLang="ru-RU" sz="200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400" smtClean="0">
                <a:ea typeface="Calibri" pitchFamily="34" charset="0"/>
                <a:cs typeface="Times New Roman" pitchFamily="18" charset="0"/>
              </a:rPr>
              <a:t>Эпидемиологический надзор за ИСМП проводится с целью принятия определенных мер по предупреждению возникновения и распространения ИСМП.</a:t>
            </a:r>
          </a:p>
          <a:p>
            <a:pPr marL="0" indent="0" algn="just">
              <a:buFont typeface="Arial" charset="0"/>
              <a:buNone/>
            </a:pPr>
            <a:r>
              <a:rPr lang="ru-RU" altLang="ru-RU" sz="2400" smtClean="0">
                <a:cs typeface="Times New Roman" pitchFamily="18" charset="0"/>
              </a:rPr>
              <a:t>В настоящее время сохраняются настораживающие тенденции эпидемиологической ситуации по ИСМП:</a:t>
            </a:r>
          </a:p>
          <a:p>
            <a:pPr marL="0" indent="0" algn="just"/>
            <a:r>
              <a:rPr lang="ru-RU" altLang="ru-RU" sz="2400" smtClean="0">
                <a:cs typeface="Times New Roman" pitchFamily="18" charset="0"/>
              </a:rPr>
              <a:t>- плохое выявление и регистрация случаев ИСМП в стационарах   </a:t>
            </a:r>
          </a:p>
          <a:p>
            <a:pPr marL="0" indent="0" algn="just"/>
            <a:r>
              <a:rPr lang="ru-RU" altLang="ru-RU" sz="2400" smtClean="0">
                <a:cs typeface="Times New Roman" pitchFamily="18" charset="0"/>
              </a:rPr>
              <a:t>- сокрытие случаев заболеваний новорожденных, средний показатель по Российской Федерации 1:8,5, Волгоградская обл. 1:63;</a:t>
            </a:r>
          </a:p>
          <a:p>
            <a:pPr marL="0" indent="0" algn="just"/>
            <a:r>
              <a:rPr lang="ru-RU" altLang="ru-RU" sz="2400" smtClean="0">
                <a:cs typeface="Times New Roman" pitchFamily="18" charset="0"/>
              </a:rPr>
              <a:t>- сохраняется актуальность острых кишечных инфекций норовирусной и ротавирусной этиологии как инфекций, связанных с оказанием медицинской помощи;</a:t>
            </a:r>
          </a:p>
          <a:p>
            <a:pPr marL="0" indent="0" algn="just"/>
            <a:r>
              <a:rPr lang="ru-RU" altLang="ru-RU" sz="2400" smtClean="0">
                <a:cs typeface="Times New Roman" pitchFamily="18" charset="0"/>
              </a:rPr>
              <a:t>- имеет место наличие факторов передачи возбудителей ИСМП, нарастает формирование устойчивости микроорганизмов к противомикробным препаратам, дезинфицирующим средствам.</a:t>
            </a:r>
          </a:p>
          <a:p>
            <a:pPr marL="0" indent="0" algn="just"/>
            <a:r>
              <a:rPr lang="ru-RU" altLang="ru-RU" sz="2400" smtClean="0">
                <a:ea typeface="Calibri" pitchFamily="34" charset="0"/>
                <a:cs typeface="Calibri" pitchFamily="34" charset="0"/>
              </a:rPr>
              <a:t>Нет полной расшифровки этиологической структуры заболеваний,</a:t>
            </a:r>
            <a:endParaRPr lang="ru-RU" altLang="ru-RU" sz="2400" smtClean="0">
              <a:cs typeface="Times New Roman" pitchFamily="18" charset="0"/>
            </a:endParaRPr>
          </a:p>
          <a:p>
            <a:pPr marL="0" indent="0" algn="just">
              <a:buFont typeface="Arial" charset="0"/>
              <a:buNone/>
            </a:pPr>
            <a:endParaRPr lang="ru-RU" alt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ъект 2"/>
          <p:cNvSpPr>
            <a:spLocks noGrp="1"/>
          </p:cNvSpPr>
          <p:nvPr>
            <p:ph idx="1"/>
          </p:nvPr>
        </p:nvSpPr>
        <p:spPr>
          <a:xfrm>
            <a:off x="144463" y="395288"/>
            <a:ext cx="9720262" cy="6357937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 Таблица № 2. Сведения о вспышечной заболеваемости ИСМП</a:t>
            </a:r>
            <a:endParaRPr lang="ru-RU" sz="2000" b="1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Таблица № 3. Этиологическая расшифровка ИСМП.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ea typeface="Calibri"/>
                <a:cs typeface="Times New Roman"/>
              </a:rPr>
              <a:t>-   Кол-во проб материалов, из которых выделены возбудители ИСМП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ea typeface="Calibri"/>
                <a:cs typeface="Times New Roman"/>
              </a:rPr>
              <a:t>- Кол-во проб материалов, из которых выделены возбудители ИСМП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ea typeface="Calibri"/>
                <a:cs typeface="Times New Roman"/>
              </a:rPr>
              <a:t>- Всего выделено возбудителей ИСМП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ea typeface="Calibri"/>
                <a:cs typeface="Times New Roman"/>
              </a:rPr>
              <a:t>- Видовой состав выделенных возбудителей ( 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Таблица № 4. Устойчивость возбудителей ИСМП к антимикробным средствам.</a:t>
            </a:r>
          </a:p>
          <a:p>
            <a:pPr>
              <a:lnSpc>
                <a:spcPct val="115000"/>
              </a:lnSpc>
              <a:spcAft>
                <a:spcPts val="0"/>
              </a:spcAft>
              <a:buFontTx/>
              <a:buChar char="-"/>
              <a:defRPr/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Всего выделено возбудителей ИСМП</a:t>
            </a:r>
          </a:p>
          <a:p>
            <a:pPr>
              <a:lnSpc>
                <a:spcPct val="115000"/>
              </a:lnSpc>
              <a:spcAft>
                <a:spcPts val="0"/>
              </a:spcAft>
              <a:buFontTx/>
              <a:buChar char="-"/>
              <a:defRPr/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Проведено определение устойчивости к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анибактериальным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препаратам</a:t>
            </a:r>
          </a:p>
          <a:p>
            <a:pPr>
              <a:lnSpc>
                <a:spcPct val="115000"/>
              </a:lnSpc>
              <a:spcAft>
                <a:spcPts val="0"/>
              </a:spcAft>
              <a:buFontTx/>
              <a:buChar char="-"/>
              <a:defRPr/>
            </a:pP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Панрезистентные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микроорганизмы,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Метициллин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-резистентные стафилококки,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Ванкомицин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-резистентные энтерококки, БЛРС, 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- Из них Устойчивые к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дезсредствам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на основе ЧАС, Устойчивы к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дезсредствам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на основе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гуанидинов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, Устойчивы к </a:t>
            </a:r>
            <a:r>
              <a:rPr lang="ru-RU" sz="2000" dirty="0" err="1" smtClean="0">
                <a:latin typeface="Times New Roman"/>
                <a:ea typeface="Calibri"/>
                <a:cs typeface="Times New Roman"/>
              </a:rPr>
              <a:t>дезсредствам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других групп</a:t>
            </a:r>
            <a:endParaRPr lang="ru-RU" sz="2000" dirty="0" smtClean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>
              <a:latin typeface="Times New Roman"/>
              <a:ea typeface="Calibri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b="1" dirty="0" smtClean="0">
              <a:latin typeface="Times New Roman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ъект 2"/>
          <p:cNvSpPr>
            <a:spLocks noGrp="1"/>
          </p:cNvSpPr>
          <p:nvPr>
            <p:ph idx="1"/>
          </p:nvPr>
        </p:nvSpPr>
        <p:spPr>
          <a:xfrm>
            <a:off x="144463" y="395288"/>
            <a:ext cx="9720262" cy="6357937"/>
          </a:xfrm>
        </p:spPr>
        <p:txBody>
          <a:bodyPr/>
          <a:lstStyle/>
          <a:p>
            <a:pPr algn="just"/>
            <a:r>
              <a:rPr lang="ru-RU" altLang="ru-RU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целях реализации решения межведомственной санитарно-противоэпидемической комиссии Волгоградской области и руководствуясь приказом комитета здравоохранения Волгоградской области от 30.05.2018г. № 1622 "О реализации решения межведомственной санитарно-противоэпидемической комиссии Волгоградской области", письмо КЗВО от 13.06.2018г. № 14-07/774  необходимо предоставлять следующую информацию (внештатному эпидемиологу Злепко Е.Г. до 25 числа):</a:t>
            </a:r>
            <a:endParaRPr lang="ru-RU" altLang="ru-RU" sz="2400" smtClean="0">
              <a:cs typeface="Times New Roman" pitchFamily="18" charset="0"/>
            </a:endParaRPr>
          </a:p>
          <a:p>
            <a:pPr algn="just"/>
            <a:r>
              <a:rPr lang="ru-RU" altLang="ru-RU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акты эпидемиологического расследования случаев инфекций связанных с оказанием медицинской помощи (далее – ИСМП), проведённые противоэпидемические мероприятия;</a:t>
            </a:r>
            <a:endParaRPr lang="ru-RU" altLang="ru-RU" sz="2400" smtClean="0">
              <a:cs typeface="Times New Roman" pitchFamily="18" charset="0"/>
            </a:endParaRPr>
          </a:p>
          <a:p>
            <a:pPr algn="just"/>
            <a:r>
              <a:rPr lang="ru-RU" altLang="ru-RU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указать организацию, с которой заключен договор                                            на бактериологические, вирусологические, ООИ исследования, на какую сумму; </a:t>
            </a:r>
            <a:endParaRPr lang="ru-RU" altLang="ru-RU" sz="2400" smtClean="0">
              <a:cs typeface="Times New Roman" pitchFamily="18" charset="0"/>
            </a:endParaRPr>
          </a:p>
          <a:p>
            <a:pPr algn="just"/>
            <a:r>
              <a:rPr lang="ru-RU" altLang="ru-RU" sz="2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указать организацию, с которой заключен договор на проведение исследований по программе производственного контроля, на какую сумму, результаты исполнения производственного контроля. </a:t>
            </a:r>
          </a:p>
          <a:p>
            <a:pPr algn="just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Обеспечение дезинфицирующими средствами.</a:t>
            </a:r>
            <a:endParaRPr lang="ru-RU" altLang="ru-RU" sz="2400" smtClean="0">
              <a:cs typeface="Times New Roman" pitchFamily="18" charset="0"/>
            </a:endParaRPr>
          </a:p>
          <a:p>
            <a:pPr>
              <a:lnSpc>
                <a:spcPct val="115000"/>
              </a:lnSpc>
              <a:buFont typeface="Arial" charset="0"/>
              <a:buNone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altLang="ru-RU" sz="2400" smtClean="0">
              <a:cs typeface="Times New Roman" pitchFamily="18" charset="0"/>
            </a:endParaRPr>
          </a:p>
          <a:p>
            <a:pPr algn="just"/>
            <a:endParaRPr lang="ru-RU" altLang="ru-RU" sz="20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2400" b="1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739775" y="26988"/>
            <a:ext cx="8594725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08250" indent="-225425" defTabSz="446088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65450" indent="-225425" defTabSz="446088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2650" indent="-225425" defTabSz="446088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79850" indent="-225425" defTabSz="446088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>
              <a:lnSpc>
                <a:spcPct val="112000"/>
              </a:lnSpc>
              <a:buClrTx/>
              <a:buSzPct val="45000"/>
              <a:buFontTx/>
              <a:buNone/>
            </a:pPr>
            <a:r>
              <a:rPr lang="en-GB" altLang="ru-RU" sz="7200">
                <a:solidFill>
                  <a:srgbClr val="000000"/>
                </a:solidFill>
                <a:latin typeface="Monotype Corsiva" pitchFamily="66" charset="0"/>
              </a:rPr>
              <a:t>Благодарю за внимание!</a:t>
            </a:r>
            <a:endParaRPr lang="ru-RU" altLang="ru-RU" sz="7200">
              <a:solidFill>
                <a:srgbClr val="000000"/>
              </a:solidFill>
              <a:latin typeface="Monotype Corsiva" pitchFamily="66" charset="0"/>
            </a:endParaRPr>
          </a:p>
          <a:p>
            <a:pPr algn="ctr" eaLnBrk="1">
              <a:lnSpc>
                <a:spcPct val="112000"/>
              </a:lnSpc>
              <a:buClrTx/>
              <a:buSzPct val="45000"/>
              <a:buFontTx/>
              <a:buNone/>
            </a:pPr>
            <a:r>
              <a:rPr lang="ru-RU" altLang="ru-RU" sz="3200">
                <a:solidFill>
                  <a:srgbClr val="000000"/>
                </a:solidFill>
                <a:latin typeface="Monotype Corsiva" pitchFamily="66" charset="0"/>
              </a:rPr>
              <a:t>тел. 37-72-96</a:t>
            </a:r>
            <a:endParaRPr lang="en-GB" altLang="ru-RU" sz="3200">
              <a:solidFill>
                <a:srgbClr val="000000"/>
              </a:solidFill>
              <a:latin typeface="Monotype Corsiva" pitchFamily="66" charset="0"/>
            </a:endParaRP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3240088"/>
            <a:ext cx="3779838" cy="37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ъект 2"/>
          <p:cNvSpPr>
            <a:spLocks noGrp="1"/>
          </p:cNvSpPr>
          <p:nvPr>
            <p:ph idx="1"/>
          </p:nvPr>
        </p:nvSpPr>
        <p:spPr>
          <a:xfrm>
            <a:off x="503238" y="395288"/>
            <a:ext cx="9074150" cy="6357937"/>
          </a:xfrm>
        </p:spPr>
        <p:txBody>
          <a:bodyPr/>
          <a:lstStyle/>
          <a:p>
            <a:pPr algn="just">
              <a:buFont typeface="Arial" pitchFamily="34" charset="0"/>
              <a:buChar char="•"/>
              <a:defRPr/>
            </a:pPr>
            <a:r>
              <a:rPr lang="ru-RU" altLang="ru-RU" sz="2000" dirty="0" smtClean="0"/>
              <a:t>СанПиН 2.1.3.2630-10 «Санитарно-гигиенические требования к организациям, осуществляющим медицинскую деятельность», гл. </a:t>
            </a:r>
            <a:r>
              <a:rPr lang="en-US" altLang="ru-RU" sz="2000" dirty="0" smtClean="0"/>
              <a:t>III</a:t>
            </a:r>
            <a:r>
              <a:rPr lang="ru-RU" altLang="ru-RU" sz="2000" dirty="0" smtClean="0"/>
              <a:t> п. 2.36.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2000" dirty="0" smtClean="0">
                <a:ea typeface="Calibri"/>
                <a:cs typeface="Times New Roman"/>
              </a:rPr>
              <a:t>Решение коллегии </a:t>
            </a:r>
            <a:r>
              <a:rPr lang="ru-RU" sz="2000" dirty="0">
                <a:ea typeface="Calibri"/>
                <a:cs typeface="Times New Roman"/>
              </a:rPr>
              <a:t>Федеральной службы по надзору в сфере защиты прав потребителей и благополучия человека от 22.12.2017 "Актуальные вопросы надзора за инфекциями, связанными с оказанием медицинской помощи (ИСМП), и совершенствование мер профилактики",</a:t>
            </a:r>
            <a:endParaRPr lang="ru-RU" altLang="ru-RU" sz="2000" dirty="0" smtClean="0"/>
          </a:p>
          <a:p>
            <a:pPr algn="just">
              <a:buFont typeface="Arial" pitchFamily="34" charset="0"/>
              <a:buChar char="•"/>
              <a:defRPr/>
            </a:pPr>
            <a:r>
              <a:rPr lang="ru-RU" altLang="ru-RU" sz="2000" dirty="0" smtClean="0"/>
              <a:t>Письмо ФС Роспотребнадзора № 37 от  26.01.2018г. «О совершенствовании эпидемиологического надзора за инфекциями, связанными с оказанием медицинской помощи»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altLang="ru-RU" sz="2000" dirty="0" smtClean="0"/>
              <a:t>Письмо Управления Роспотребнадзора по Волгоградской области № 11-14-2664-18 от 08.02.2018г. «О предоставлении ежеквартальной  информации  по ИСМП для проведения мониторинга по внутрибольничным инфекциям для </a:t>
            </a:r>
            <a:r>
              <a:rPr lang="ru-RU" altLang="ru-RU" sz="2000" dirty="0" err="1" smtClean="0"/>
              <a:t>референс</a:t>
            </a:r>
            <a:r>
              <a:rPr lang="ru-RU" altLang="ru-RU" sz="2000" dirty="0" smtClean="0"/>
              <a:t>- центра»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altLang="ru-RU" sz="2000" dirty="0"/>
              <a:t>П</a:t>
            </a:r>
            <a:r>
              <a:rPr lang="ru-RU" altLang="ru-RU" sz="2000" dirty="0" smtClean="0"/>
              <a:t>исьмо комитета здравоохранения Волгоградской области от 14-07/588 от 14.02.2018г. </a:t>
            </a:r>
          </a:p>
          <a:p>
            <a:pPr marL="0" indent="0" algn="just">
              <a:buFont typeface="Arial" pitchFamily="34" charset="0"/>
              <a:buNone/>
              <a:defRPr/>
            </a:pPr>
            <a:r>
              <a:rPr lang="ru-RU" altLang="ru-RU" sz="2000" dirty="0"/>
              <a:t>И</a:t>
            </a:r>
            <a:r>
              <a:rPr lang="ru-RU" altLang="ru-RU" sz="2000" dirty="0" smtClean="0"/>
              <a:t>нформация предоставляется в ФБУЗ «Центр гигиены и эпидемиологии по Волгоградской области» (</a:t>
            </a:r>
            <a:r>
              <a:rPr lang="ru-RU" altLang="ru-RU" sz="2000" dirty="0" err="1" smtClean="0"/>
              <a:t>эл.адрес</a:t>
            </a:r>
            <a:r>
              <a:rPr lang="ru-RU" altLang="ru-RU" sz="2000" dirty="0" smtClean="0"/>
              <a:t>: </a:t>
            </a:r>
            <a:r>
              <a:rPr lang="en-US" altLang="ru-RU" sz="2000" dirty="0" smtClean="0"/>
              <a:t>epidvolga@yandex.ru)</a:t>
            </a:r>
            <a:r>
              <a:rPr lang="ru-RU" altLang="ru-RU" sz="2000" dirty="0" smtClean="0"/>
              <a:t> и главному внештатному эпидемиологу комитета здравоохранения Волгоградской области</a:t>
            </a:r>
            <a:r>
              <a:rPr lang="en-US" altLang="ru-RU" sz="2000" dirty="0" smtClean="0"/>
              <a:t> (zlepko.elena@yandex.ru)</a:t>
            </a:r>
            <a:r>
              <a:rPr lang="ru-RU" altLang="ru-RU" sz="2000" dirty="0" smtClean="0"/>
              <a:t>  не позднее 26 числа последнего месяца  отчетного квартала, с нарастающим итогом.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ъект 2"/>
          <p:cNvSpPr>
            <a:spLocks noGrp="1"/>
          </p:cNvSpPr>
          <p:nvPr>
            <p:ph idx="1"/>
          </p:nvPr>
        </p:nvSpPr>
        <p:spPr>
          <a:xfrm>
            <a:off x="503238" y="395288"/>
            <a:ext cx="9074150" cy="6357937"/>
          </a:xfrm>
        </p:spPr>
        <p:txBody>
          <a:bodyPr/>
          <a:lstStyle/>
          <a:p>
            <a:pPr marL="0" indent="0" algn="just">
              <a:buFont typeface="Arial" pitchFamily="34" charset="0"/>
              <a:buNone/>
              <a:defRPr/>
            </a:pPr>
            <a:r>
              <a:rPr lang="ru-RU" altLang="ru-RU" sz="2000" b="1" dirty="0" smtClean="0"/>
              <a:t>Таблица № 1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Абсолютное число зарегистрированных ИСМП в учреждении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Инфекции в области хирургического вмешательства, </a:t>
            </a:r>
            <a:r>
              <a:rPr lang="ru-RU" alt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абс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число и на 1000 операций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Инфекции нижних дыхательных путей (ИНДП), </a:t>
            </a:r>
            <a:r>
              <a:rPr lang="ru-RU" alt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абс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число и на 1000 пролеченных , в том числе ИВЛ- ассоциированные ИНДП- абсолютное число и на 1000 ИВЛ/дней.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Инфекции кровотока, абс.число и на 1000 пролеченных в стационаре, в том числе количество КАИК и на 1000 </a:t>
            </a:r>
            <a:r>
              <a:rPr lang="ru-RU" alt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катетеро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/дней.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ИСМП, связанные с применением эндоскопических методов исследования, абсолютное число и на 1000  эндоскопических исследований.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6.Инфекции МВП, абс.число и на 1000 пролеченных, в том числе катетер ассоциированные ИМВП </a:t>
            </a:r>
            <a:r>
              <a:rPr lang="ru-RU" alt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абс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число и на 1000 кат./дней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Постинъекционные инфекции, абсолютное число и на 1000 пролеченных.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ИСМП, связанные с переливанием крови и кровезаменителей, абс.число и на 1000 переливаний.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ъект 2"/>
          <p:cNvSpPr>
            <a:spLocks noGrp="1"/>
          </p:cNvSpPr>
          <p:nvPr>
            <p:ph idx="1"/>
          </p:nvPr>
        </p:nvSpPr>
        <p:spPr>
          <a:xfrm>
            <a:off x="503238" y="395288"/>
            <a:ext cx="9074150" cy="6357937"/>
          </a:xfrm>
        </p:spPr>
        <p:txBody>
          <a:bodyPr/>
          <a:lstStyle/>
          <a:p>
            <a:pPr marL="0" indent="0" algn="just">
              <a:buFont typeface="Arial" pitchFamily="34" charset="0"/>
              <a:buNone/>
              <a:defRPr/>
            </a:pPr>
            <a:r>
              <a:rPr lang="ru-RU" altLang="ru-RU" sz="2000" b="1" dirty="0" smtClean="0"/>
              <a:t>Таблица № 1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alt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ИСМП родильниц, абс.число и на 1000 родов.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ИСМП новорождённых, абс.число и на 1000 родившихся живыми.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ВУИ новорожденных, абс.число и на 1000 родившихся живыми. Количество ВУИ не плюсуется с количеством ИСМП.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altLang="ru-RU" sz="2400" dirty="0" smtClean="0"/>
              <a:t>12. ОКИ, абс.число и на 1000 пролеченных в стационаре.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altLang="ru-RU" sz="2400" dirty="0" smtClean="0"/>
              <a:t>13. ИСМП у медицинского работника, абс.число и на 1000 медицинских работников.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altLang="ru-RU" sz="2400" dirty="0" smtClean="0"/>
              <a:t>14. Прочие ИСМП, абс.число и на 1000 пролеченных в стационаре. Необходимо указать нозологическую форму ИСМП.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altLang="ru-RU" sz="2400" dirty="0" smtClean="0"/>
              <a:t>15. Количество вспышек ИСМП, указать нозологическую форму, количество пострадавших.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altLang="ru-RU" sz="2400" dirty="0" smtClean="0"/>
              <a:t>16. Летальные исходы у пациентов с ИСМП, абс.число и на 1000 пациентов с ИСМП.</a:t>
            </a:r>
          </a:p>
          <a:p>
            <a:pPr algn="just">
              <a:buFont typeface="Arial" pitchFamily="34" charset="0"/>
              <a:buChar char="•"/>
              <a:defRPr/>
            </a:pPr>
            <a:endParaRPr lang="ru-RU" altLang="ru-RU" sz="2400" dirty="0" smtClean="0"/>
          </a:p>
          <a:p>
            <a:pPr algn="just">
              <a:buFont typeface="Arial" pitchFamily="34" charset="0"/>
              <a:buChar char="•"/>
              <a:defRPr/>
            </a:pPr>
            <a:endParaRPr lang="ru-RU" alt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503238" y="395288"/>
            <a:ext cx="9074150" cy="6357937"/>
          </a:xfrm>
        </p:spPr>
        <p:txBody>
          <a:bodyPr/>
          <a:lstStyle/>
          <a:p>
            <a:pPr algn="just"/>
            <a:r>
              <a:rPr lang="ru-RU" altLang="ru-RU" sz="2400" smtClean="0"/>
              <a:t>Интенсивный показатель- показатель частоты (заболеваемость), который характеризует распространённость ИСМП,  рассчитывается на 1000 пациентов.,   </a:t>
            </a:r>
          </a:p>
          <a:p>
            <a:pPr algn="just"/>
            <a:r>
              <a:rPr lang="ru-RU" altLang="ru-RU" sz="2400" smtClean="0"/>
              <a:t>Стратифицированный показатель - частота возникновения новых случаев заболевания определенной нозологической формой ИСМП, ассоциированной с продленным действием определенного фактора риска (ассоциированной с ИВЛ, катетеризацией мочевого пузыря, катетеризацией сосудов и др.), за определенный период времени (период наблюдения), с учетом суммарного времени экспозиции фактора риска, добавленными всеми членами популяции. </a:t>
            </a:r>
          </a:p>
          <a:p>
            <a:pPr algn="just"/>
            <a:r>
              <a:rPr lang="ru-RU" altLang="ru-RU" sz="2400" smtClean="0"/>
              <a:t>СТРАТЫ подгруппы людей или других объектов исследования, выделенные в соответствие с определенными критериями (пациенты, которые были на ИВЛ, которым был поставлен катетер, которые получали эндоскопические манипуляции и т.д.)</a:t>
            </a:r>
          </a:p>
          <a:p>
            <a:pPr algn="just"/>
            <a:endParaRPr lang="ru-RU" altLang="ru-RU" sz="2400" smtClean="0"/>
          </a:p>
          <a:p>
            <a:pPr algn="just"/>
            <a:endParaRPr lang="ru-RU" altLang="ru-RU" sz="2400" smtClean="0"/>
          </a:p>
          <a:p>
            <a:pPr algn="just"/>
            <a:endParaRPr lang="ru-RU" alt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ъект 2"/>
          <p:cNvSpPr>
            <a:spLocks noGrp="1"/>
          </p:cNvSpPr>
          <p:nvPr>
            <p:ph idx="1"/>
          </p:nvPr>
        </p:nvSpPr>
        <p:spPr>
          <a:xfrm>
            <a:off x="503238" y="395288"/>
            <a:ext cx="9074150" cy="6357937"/>
          </a:xfrm>
        </p:spPr>
        <p:txBody>
          <a:bodyPr/>
          <a:lstStyle/>
          <a:p>
            <a:pPr marL="0" indent="0" algn="just">
              <a:buFont typeface="Arial" pitchFamily="34" charset="0"/>
              <a:buNone/>
              <a:defRPr/>
            </a:pPr>
            <a:r>
              <a:rPr lang="ru-RU" altLang="ru-RU" sz="2400" dirty="0" smtClean="0"/>
              <a:t> Для корректного расчета показателей необходимо иметь сведения: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altLang="ru-RU" sz="2400" dirty="0" smtClean="0"/>
              <a:t>1. Количество пролеченных пациентов за отчетный период.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altLang="ru-RU" sz="2400" dirty="0" smtClean="0"/>
              <a:t>2. Количество хирургических операций (по всем профилям).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altLang="ru-RU" sz="2400" dirty="0" smtClean="0"/>
              <a:t>3. Количество ИВЛ дней.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altLang="ru-RU" sz="2400" dirty="0" smtClean="0"/>
              <a:t>4. Длительность стояния сосудистых катетеров в днях.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altLang="ru-RU" sz="2400" dirty="0" smtClean="0"/>
              <a:t>5. Количество проведенных эндоскопических исследований (ФГДС, </a:t>
            </a:r>
            <a:r>
              <a:rPr lang="ru-RU" altLang="ru-RU" sz="2400" dirty="0" err="1" smtClean="0"/>
              <a:t>колоноскопия</a:t>
            </a:r>
            <a:r>
              <a:rPr lang="ru-RU" altLang="ru-RU" sz="2400" dirty="0" smtClean="0"/>
              <a:t>, бронхоскопия, РР- скопия, цистоскопия)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altLang="ru-RU" sz="2400" dirty="0" smtClean="0"/>
              <a:t>6. Количество родов.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altLang="ru-RU" sz="2400" dirty="0" smtClean="0"/>
              <a:t>7. Количество новорожденных, родившихся живыми.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altLang="ru-RU" sz="2400" dirty="0" smtClean="0"/>
              <a:t>8. Длительность стояния мочевых катетеров.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altLang="ru-RU" sz="2400" dirty="0" smtClean="0"/>
              <a:t>9. Количество переливаний крови и препаратов крови.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altLang="ru-RU" sz="2400" dirty="0" smtClean="0"/>
              <a:t> </a:t>
            </a:r>
          </a:p>
          <a:p>
            <a:pPr algn="just">
              <a:buFont typeface="Arial" pitchFamily="34" charset="0"/>
              <a:buChar char="•"/>
              <a:defRPr/>
            </a:pPr>
            <a:endParaRPr lang="ru-RU" altLang="ru-RU" sz="2400" dirty="0" smtClean="0"/>
          </a:p>
          <a:p>
            <a:pPr algn="just">
              <a:buFont typeface="Arial" pitchFamily="34" charset="0"/>
              <a:buChar char="•"/>
              <a:defRPr/>
            </a:pPr>
            <a:endParaRPr lang="ru-RU" altLang="ru-RU" sz="2400" dirty="0" smtClean="0"/>
          </a:p>
          <a:p>
            <a:pPr algn="just">
              <a:buFont typeface="Arial" pitchFamily="34" charset="0"/>
              <a:buChar char="•"/>
              <a:defRPr/>
            </a:pPr>
            <a:endParaRPr lang="ru-RU" alt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503238" y="395461"/>
            <a:ext cx="9074150" cy="6357764"/>
          </a:xfrm>
          <a:blipFill rotWithShape="1">
            <a:blip r:embed="rId2"/>
            <a:stretch>
              <a:fillRect l="-941" t="-288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503238" y="395461"/>
            <a:ext cx="9074150" cy="6357764"/>
          </a:xfrm>
          <a:blipFill rotWithShape="1">
            <a:blip r:embed="rId2"/>
            <a:stretch>
              <a:fillRect l="-1075" t="-288" r="-2218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1961</TotalTime>
  <Words>1260</Words>
  <Application>Microsoft Office PowerPoint</Application>
  <PresentationFormat>Произвольный</PresentationFormat>
  <Paragraphs>136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1_Тема Office</vt:lpstr>
      <vt:lpstr> Мониторинг ИСМП  ИСМП-инфекции связанные с оказанием медицинской помощи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Zlepko</dc:creator>
  <cp:lastModifiedBy>Zlepko</cp:lastModifiedBy>
  <cp:revision>97</cp:revision>
  <cp:lastPrinted>2018-08-31T07:40:40Z</cp:lastPrinted>
  <dcterms:created xsi:type="dcterms:W3CDTF">1601-01-01T00:00:00Z</dcterms:created>
  <dcterms:modified xsi:type="dcterms:W3CDTF">2018-09-07T07:30:41Z</dcterms:modified>
</cp:coreProperties>
</file>