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377" r:id="rId4"/>
    <p:sldId id="270" r:id="rId5"/>
    <p:sldId id="264" r:id="rId6"/>
    <p:sldId id="378" r:id="rId7"/>
    <p:sldId id="268" r:id="rId8"/>
    <p:sldId id="380" r:id="rId9"/>
    <p:sldId id="374" r:id="rId10"/>
    <p:sldId id="373" r:id="rId11"/>
    <p:sldId id="276" r:id="rId12"/>
    <p:sldId id="279" r:id="rId13"/>
    <p:sldId id="292" r:id="rId14"/>
    <p:sldId id="381" r:id="rId15"/>
    <p:sldId id="367" r:id="rId16"/>
    <p:sldId id="298" r:id="rId17"/>
    <p:sldId id="299" r:id="rId18"/>
    <p:sldId id="376" r:id="rId19"/>
    <p:sldId id="384" r:id="rId20"/>
    <p:sldId id="379" r:id="rId21"/>
    <p:sldId id="383" r:id="rId22"/>
    <p:sldId id="382" r:id="rId2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650" y="-5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12195003402352"/>
          <c:y val="5.3279489911870682E-2"/>
          <c:w val="0.86272990181782838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Столбец5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702675</c:v>
                </c:pt>
                <c:pt idx="1">
                  <c:v>139602</c:v>
                </c:pt>
                <c:pt idx="2">
                  <c:v>59847</c:v>
                </c:pt>
                <c:pt idx="3">
                  <c:v>25413</c:v>
                </c:pt>
                <c:pt idx="4">
                  <c:v>185674</c:v>
                </c:pt>
                <c:pt idx="5">
                  <c:v>122377</c:v>
                </c:pt>
                <c:pt idx="6">
                  <c:v>123860</c:v>
                </c:pt>
                <c:pt idx="7">
                  <c:v>43082</c:v>
                </c:pt>
                <c:pt idx="8">
                  <c:v>7350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Лист1!$E$2:$E$10</c:f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Лист1!$F$2:$F$10</c:f>
              <c:numCache>
                <c:formatCode>General</c:formatCode>
                <c:ptCount val="9"/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ЦФО</c:v>
                </c:pt>
                <c:pt idx="1">
                  <c:v>СЗФО</c:v>
                </c:pt>
                <c:pt idx="2">
                  <c:v>ЮФО</c:v>
                </c:pt>
                <c:pt idx="3">
                  <c:v>СКФО</c:v>
                </c:pt>
                <c:pt idx="4">
                  <c:v>ПФО</c:v>
                </c:pt>
                <c:pt idx="5">
                  <c:v>УФО</c:v>
                </c:pt>
                <c:pt idx="6">
                  <c:v>СФО</c:v>
                </c:pt>
                <c:pt idx="7">
                  <c:v>ДФО</c:v>
                </c:pt>
                <c:pt idx="8">
                  <c:v>КФО</c:v>
                </c:pt>
              </c:strCache>
            </c:strRef>
          </c:cat>
          <c:val>
            <c:numRef>
              <c:f>Лист1!$G$2:$G$10</c:f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6"/>
        <c:axId val="51923968"/>
        <c:axId val="51938048"/>
      </c:barChart>
      <c:catAx>
        <c:axId val="519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1938048"/>
        <c:crosses val="autoZero"/>
        <c:auto val="1"/>
        <c:lblAlgn val="ctr"/>
        <c:lblOffset val="100"/>
        <c:noMultiLvlLbl val="0"/>
      </c:catAx>
      <c:valAx>
        <c:axId val="51938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1923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759D8-F25D-4C00-AC23-46AE623F5742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BC3BE-63CF-49DE-A8F9-5D734F350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33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3FE63-3C0A-4A05-99C9-F769F32353E7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8492-16F9-48CB-BEF6-5029DABB73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412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4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211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51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478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75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246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2602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3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93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9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7371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8E3BB-5459-4478-AAFB-3A707A5F6E4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1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2B94-2AC6-4573-A966-0F7806D3C15F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59D3F-C12D-4BA6-9829-C4D7B7B508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2B94-2AC6-4573-A966-0F7806D3C15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59D3F-C12D-4BA6-9829-C4D7B7B5080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9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11511"/>
            <a:ext cx="7772400" cy="1458161"/>
          </a:xfrm>
        </p:spPr>
        <p:txBody>
          <a:bodyPr>
            <a:normAutofit fontScale="90000"/>
          </a:bodyPr>
          <a:lstStyle/>
          <a:p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/>
              <a:t/>
            </a:r>
            <a:br>
              <a:rPr lang="ru-RU" sz="5300" dirty="0"/>
            </a:br>
            <a:r>
              <a:rPr lang="ru-RU" sz="6700" dirty="0" smtClean="0"/>
              <a:t>Грипп у детей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33768"/>
            <a:ext cx="6400800" cy="1944216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ru-RU" sz="2400" kern="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ГЛАВНЫЙ ВНЕШТАТНЫЙ СПЕЦИАЛИСТ</a:t>
            </a:r>
            <a:endParaRPr lang="ru-RU" sz="2400" kern="50" dirty="0">
              <a:solidFill>
                <a:schemeClr val="tx1"/>
              </a:solidFill>
              <a:latin typeface="Times New Roman"/>
              <a:ea typeface="SimSun"/>
              <a:cs typeface="Mangal"/>
            </a:endParaRPr>
          </a:p>
          <a:p>
            <a:pPr>
              <a:spcAft>
                <a:spcPts val="0"/>
              </a:spcAft>
            </a:pPr>
            <a:r>
              <a:rPr lang="ru-RU" sz="2400" kern="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МИНЗДРАВА РОССИИ ПО ИНФЕКЦИОННЫМ БОЛЕЗНЯМ У ДЕТЕЙ</a:t>
            </a:r>
            <a:endParaRPr lang="ru-RU" sz="2400" kern="50" dirty="0">
              <a:solidFill>
                <a:schemeClr val="tx1"/>
              </a:solidFill>
              <a:latin typeface="Times New Roman"/>
              <a:ea typeface="SimSun"/>
              <a:cs typeface="Mangal"/>
            </a:endParaRPr>
          </a:p>
          <a:p>
            <a:pPr>
              <a:spcAft>
                <a:spcPts val="0"/>
              </a:spcAft>
            </a:pPr>
            <a:r>
              <a:rPr lang="ru-RU" sz="2400" kern="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АКАДЕМИК РАН,  ПРОФЕССОР</a:t>
            </a:r>
            <a:endParaRPr lang="ru-RU" sz="2400" kern="50" dirty="0">
              <a:solidFill>
                <a:schemeClr val="tx1"/>
              </a:solidFill>
              <a:latin typeface="Times New Roman"/>
              <a:ea typeface="SimSun"/>
              <a:cs typeface="Mangal"/>
            </a:endParaRPr>
          </a:p>
          <a:p>
            <a:pPr>
              <a:spcAft>
                <a:spcPts val="0"/>
              </a:spcAft>
            </a:pPr>
            <a:r>
              <a:rPr lang="ru-RU" sz="2400" kern="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kern="50" dirty="0">
              <a:latin typeface="Times New Roman"/>
              <a:ea typeface="SimSun"/>
              <a:cs typeface="Mangal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Calibri"/>
              </a:rPr>
              <a:t>Ю.В.ЛОБЗИН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002587" cy="106561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Дифференциальная диагностика гриппа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с </a:t>
            </a:r>
            <a:r>
              <a:rPr lang="ru-RU" sz="3600" b="1" dirty="0" err="1" smtClean="0">
                <a:solidFill>
                  <a:schemeClr val="tx1"/>
                </a:solidFill>
              </a:rPr>
              <a:t>синдромосходными</a:t>
            </a:r>
            <a:r>
              <a:rPr lang="ru-RU" sz="3600" b="1" dirty="0" smtClean="0">
                <a:solidFill>
                  <a:schemeClr val="tx1"/>
                </a:solidFill>
              </a:rPr>
              <a:t> заболеваниями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897564"/>
            <a:ext cx="7921252" cy="351039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endParaRPr lang="ru-RU" sz="2800" dirty="0" smtClean="0"/>
          </a:p>
          <a:p>
            <a:pPr eaLnBrk="1" hangingPunct="1">
              <a:defRPr/>
            </a:pPr>
            <a:endParaRPr lang="ru-RU" sz="2800" dirty="0"/>
          </a:p>
          <a:p>
            <a:pPr eaLnBrk="1" hangingPunct="1">
              <a:defRPr/>
            </a:pPr>
            <a:r>
              <a:rPr lang="ru-RU" sz="2800" dirty="0" smtClean="0"/>
              <a:t>ОРВИ не гриппозной этиологии</a:t>
            </a:r>
          </a:p>
          <a:p>
            <a:pPr eaLnBrk="1" hangingPunct="1">
              <a:defRPr/>
            </a:pPr>
            <a:endParaRPr lang="ru-RU" sz="2800" dirty="0"/>
          </a:p>
          <a:p>
            <a:pPr eaLnBrk="1" hangingPunct="1">
              <a:defRPr/>
            </a:pPr>
            <a:r>
              <a:rPr lang="ru-RU" sz="2800" dirty="0" err="1" smtClean="0"/>
              <a:t>Менингококкцемия</a:t>
            </a:r>
            <a:endParaRPr lang="ru-RU" sz="2800" dirty="0" smtClean="0"/>
          </a:p>
          <a:p>
            <a:pPr eaLnBrk="1" hangingPunct="1">
              <a:defRPr/>
            </a:pPr>
            <a:endParaRPr lang="ru-RU" sz="2800" dirty="0"/>
          </a:p>
          <a:p>
            <a:pPr eaLnBrk="1" hangingPunct="1">
              <a:defRPr/>
            </a:pPr>
            <a:r>
              <a:rPr lang="ru-RU" sz="2800" dirty="0" smtClean="0"/>
              <a:t>Менингиты</a:t>
            </a:r>
          </a:p>
          <a:p>
            <a:pPr eaLnBrk="1" hangingPunct="1">
              <a:defRPr/>
            </a:pPr>
            <a:endParaRPr lang="ru-RU" sz="2800" dirty="0"/>
          </a:p>
          <a:p>
            <a:pPr>
              <a:defRPr/>
            </a:pPr>
            <a:r>
              <a:rPr lang="ru-RU" sz="2900" dirty="0" err="1" smtClean="0">
                <a:solidFill>
                  <a:prstClr val="black"/>
                </a:solidFill>
              </a:rPr>
              <a:t>Ротавирусная</a:t>
            </a:r>
            <a:r>
              <a:rPr lang="ru-RU" sz="2900" dirty="0">
                <a:solidFill>
                  <a:prstClr val="black"/>
                </a:solidFill>
              </a:rPr>
              <a:t>, </a:t>
            </a:r>
            <a:r>
              <a:rPr lang="ru-RU" sz="2900" dirty="0" err="1">
                <a:solidFill>
                  <a:prstClr val="black"/>
                </a:solidFill>
              </a:rPr>
              <a:t>норовирусная</a:t>
            </a:r>
            <a:r>
              <a:rPr lang="ru-RU" sz="2900" dirty="0">
                <a:solidFill>
                  <a:prstClr val="black"/>
                </a:solidFill>
              </a:rPr>
              <a:t> инфекция </a:t>
            </a:r>
            <a:r>
              <a:rPr lang="ru-RU" sz="2900" dirty="0" smtClean="0">
                <a:solidFill>
                  <a:prstClr val="black"/>
                </a:solidFill>
              </a:rPr>
              <a:t> (у</a:t>
            </a:r>
            <a:r>
              <a:rPr lang="ru-RU" sz="2800" dirty="0" smtClean="0"/>
              <a:t> детей раннего возраста)</a:t>
            </a:r>
          </a:p>
          <a:p>
            <a:pPr eaLnBrk="1" hangingPunct="1">
              <a:defRPr/>
            </a:pPr>
            <a:endParaRPr lang="ru-RU" sz="2800" dirty="0"/>
          </a:p>
          <a:p>
            <a:pPr eaLnBrk="1" hangingPunct="1">
              <a:defRPr/>
            </a:pPr>
            <a:r>
              <a:rPr lang="ru-RU" sz="2800" dirty="0" smtClean="0"/>
              <a:t>Энтеровирусная инфекция</a:t>
            </a:r>
          </a:p>
          <a:p>
            <a:pPr eaLnBrk="1" hangingPunct="1"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effectLst/>
              </a:rPr>
              <a:t>Современное противовирусное лечение гриппа</a:t>
            </a:r>
            <a:br>
              <a:rPr lang="ru-RU" sz="2800" b="1" dirty="0" smtClean="0">
                <a:effectLst/>
              </a:rPr>
            </a:br>
            <a:endParaRPr lang="ru-RU" sz="2800" b="1" dirty="0" smtClean="0">
              <a:effectLst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83506"/>
            <a:ext cx="8229600" cy="3214688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400" dirty="0" smtClean="0">
                <a:effectLst/>
              </a:rPr>
              <a:t>Прием противовирусных препаратов «прямого действия», подавляющих размножение вируса гриппа (</a:t>
            </a:r>
            <a:r>
              <a:rPr lang="ru-RU" sz="2400" dirty="0" err="1" smtClean="0">
                <a:effectLst/>
              </a:rPr>
              <a:t>осельтамивир</a:t>
            </a:r>
            <a:r>
              <a:rPr lang="ru-RU" sz="2400" dirty="0" smtClean="0">
                <a:effectLst/>
              </a:rPr>
              <a:t>, </a:t>
            </a:r>
            <a:r>
              <a:rPr lang="ru-RU" sz="2400" dirty="0" err="1" smtClean="0">
                <a:effectLst/>
              </a:rPr>
              <a:t>занамивир</a:t>
            </a:r>
            <a:r>
              <a:rPr lang="ru-RU" sz="2400" dirty="0" smtClean="0">
                <a:effectLst/>
              </a:rPr>
              <a:t>, </a:t>
            </a:r>
            <a:r>
              <a:rPr lang="ru-RU" sz="2400" dirty="0" err="1" smtClean="0">
                <a:effectLst/>
              </a:rPr>
              <a:t>римантадин</a:t>
            </a:r>
            <a:r>
              <a:rPr lang="ru-RU" sz="2400" dirty="0" smtClean="0">
                <a:effectLst/>
              </a:rPr>
              <a:t>)</a:t>
            </a:r>
          </a:p>
          <a:p>
            <a:pPr>
              <a:defRPr/>
            </a:pPr>
            <a:endParaRPr lang="ru-RU" sz="2400" dirty="0" smtClean="0">
              <a:effectLst/>
            </a:endParaRPr>
          </a:p>
          <a:p>
            <a:pPr>
              <a:defRPr/>
            </a:pPr>
            <a:r>
              <a:rPr lang="ru-RU" sz="2400" dirty="0" smtClean="0">
                <a:effectLst/>
              </a:rPr>
              <a:t>Использование других противовирусных препаратов (</a:t>
            </a:r>
            <a:r>
              <a:rPr lang="ru-RU" sz="2400" dirty="0" err="1" smtClean="0">
                <a:effectLst/>
              </a:rPr>
              <a:t>умифеновир</a:t>
            </a:r>
            <a:r>
              <a:rPr lang="ru-RU" sz="2400" dirty="0" smtClean="0">
                <a:effectLst/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имидазолилэтанамид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пентандиовой</a:t>
            </a:r>
            <a:r>
              <a:rPr lang="ru-RU" sz="2400" dirty="0">
                <a:solidFill>
                  <a:prstClr val="black"/>
                </a:solidFill>
              </a:rPr>
              <a:t> кислоты </a:t>
            </a:r>
            <a:r>
              <a:rPr lang="ru-RU" sz="2400" dirty="0" smtClean="0">
                <a:effectLst/>
              </a:rPr>
              <a:t>и др.)</a:t>
            </a:r>
          </a:p>
          <a:p>
            <a:pPr marL="0" indent="0">
              <a:buNone/>
              <a:defRPr/>
            </a:pPr>
            <a:endParaRPr lang="ru-RU" sz="2400" dirty="0" smtClean="0">
              <a:effectLst/>
            </a:endParaRPr>
          </a:p>
          <a:p>
            <a:pPr>
              <a:defRPr/>
            </a:pPr>
            <a:r>
              <a:rPr lang="ru-RU" sz="2400" dirty="0" smtClean="0">
                <a:effectLst/>
              </a:rPr>
              <a:t> Применение иммуноглобулинов (и</a:t>
            </a:r>
            <a:r>
              <a:rPr lang="ru-RU" sz="2400" dirty="0" smtClean="0">
                <a:ea typeface="Times New Roman"/>
              </a:rPr>
              <a:t>ммуноглобулин </a:t>
            </a:r>
            <a:r>
              <a:rPr lang="ru-RU" sz="2400" dirty="0">
                <a:ea typeface="Times New Roman"/>
              </a:rPr>
              <a:t>человека </a:t>
            </a:r>
            <a:r>
              <a:rPr lang="ru-RU" sz="2400" dirty="0" smtClean="0">
                <a:ea typeface="Times New Roman"/>
              </a:rPr>
              <a:t>нормальный)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effectLst/>
              </a:rPr>
              <a:t> и препаратов интерферона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047875" y="87561"/>
            <a:ext cx="7096125" cy="611981"/>
          </a:xfrm>
        </p:spPr>
        <p:txBody>
          <a:bodyPr anchorCtr="0">
            <a:normAutofit fontScale="90000"/>
          </a:bodyPr>
          <a:lstStyle/>
          <a:p>
            <a:pPr defTabSz="762000" eaLnBrk="1" hangingPunct="1">
              <a:lnSpc>
                <a:spcPct val="90000"/>
              </a:lnSpc>
              <a:defRPr/>
            </a:pPr>
            <a:r>
              <a:rPr lang="ru-RU" sz="3000" b="1" dirty="0" smtClean="0">
                <a:latin typeface="Times New Roman" pitchFamily="18" charset="0"/>
              </a:rPr>
              <a:t>Рекомендация по использованию </a:t>
            </a:r>
            <a:r>
              <a:rPr lang="ru-RU" sz="3000" b="1" dirty="0" err="1" smtClean="0">
                <a:latin typeface="Times New Roman" pitchFamily="18" charset="0"/>
              </a:rPr>
              <a:t>Осельтамивира</a:t>
            </a:r>
            <a:r>
              <a:rPr lang="ru-RU" sz="3000" b="1" dirty="0" smtClean="0">
                <a:latin typeface="Times New Roman" pitchFamily="18" charset="0"/>
              </a:rPr>
              <a:t> (</a:t>
            </a:r>
            <a:r>
              <a:rPr lang="ru-RU" sz="3000" b="1" dirty="0" err="1" smtClean="0">
                <a:latin typeface="Times New Roman" pitchFamily="18" charset="0"/>
              </a:rPr>
              <a:t>тамифлю</a:t>
            </a:r>
            <a:r>
              <a:rPr lang="ru-RU" sz="3000" b="1" dirty="0" smtClean="0">
                <a:latin typeface="Times New Roman" pitchFamily="18" charset="0"/>
              </a:rPr>
              <a:t>)</a:t>
            </a:r>
            <a:endParaRPr lang="en-US" sz="3000" b="1" dirty="0" smtClean="0">
              <a:latin typeface="Times New Roman" pitchFamily="18" charset="0"/>
            </a:endParaRPr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>
            <a:off x="242888" y="77155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457200" y="787826"/>
            <a:ext cx="8320088" cy="481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800" dirty="0">
                <a:latin typeface="Times New Roman" pitchFamily="18" charset="0"/>
              </a:rPr>
              <a:t>Для лечения гриппа:</a:t>
            </a:r>
          </a:p>
          <a:p>
            <a:pPr eaLnBrk="0" hangingPunct="0">
              <a:lnSpc>
                <a:spcPct val="70000"/>
              </a:lnSpc>
            </a:pPr>
            <a:endParaRPr lang="ru-RU" sz="2800" dirty="0"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>
                <a:latin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</a:rPr>
              <a:t>Подростки </a:t>
            </a:r>
            <a:r>
              <a:rPr lang="ru-RU" sz="2400" dirty="0">
                <a:latin typeface="Times New Roman" pitchFamily="18" charset="0"/>
              </a:rPr>
              <a:t>с 13 лет и старше: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75 мг. два раза в день в течение 7 </a:t>
            </a:r>
            <a:r>
              <a:rPr lang="ru-RU" sz="2400" dirty="0" smtClean="0">
                <a:latin typeface="Times New Roman" pitchFamily="18" charset="0"/>
              </a:rPr>
              <a:t>дней</a:t>
            </a:r>
          </a:p>
          <a:p>
            <a:pPr eaLnBrk="0" hangingPunct="0"/>
            <a:endParaRPr lang="ru-RU" sz="2400" dirty="0">
              <a:latin typeface="Times New Roman" pitchFamily="18" charset="0"/>
            </a:endParaRPr>
          </a:p>
          <a:p>
            <a:pPr eaLnBrk="0" hangingPunct="0">
              <a:lnSpc>
                <a:spcPct val="160000"/>
              </a:lnSpc>
              <a:buFontTx/>
              <a:buChar char="•"/>
            </a:pPr>
            <a:r>
              <a:rPr lang="ru-RU" sz="2400" dirty="0">
                <a:latin typeface="Times New Roman" pitchFamily="18" charset="0"/>
              </a:rPr>
              <a:t> Разовая доза для детей от 1года до 13 лет:</a:t>
            </a:r>
          </a:p>
          <a:p>
            <a:pPr eaLnBrk="0" hangingPunct="0">
              <a:lnSpc>
                <a:spcPct val="120000"/>
              </a:lnSpc>
            </a:pPr>
            <a:r>
              <a:rPr lang="ru-RU" sz="2400" dirty="0">
                <a:latin typeface="Times New Roman" pitchFamily="18" charset="0"/>
              </a:rPr>
              <a:t>  30 мг. </a:t>
            </a:r>
            <a:r>
              <a:rPr lang="en-US" sz="2400" dirty="0">
                <a:latin typeface="Times New Roman" pitchFamily="18" charset="0"/>
              </a:rPr>
              <a:t>&lt; </a:t>
            </a:r>
            <a:r>
              <a:rPr lang="ru-RU" sz="2400" dirty="0">
                <a:latin typeface="Times New Roman" pitchFamily="18" charset="0"/>
              </a:rPr>
              <a:t>15 кг.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45 мг. ежедневно </a:t>
            </a:r>
            <a:r>
              <a:rPr lang="en-US" sz="2400" dirty="0">
                <a:latin typeface="Times New Roman" pitchFamily="18" charset="0"/>
              </a:rPr>
              <a:t>&gt; 15 </a:t>
            </a:r>
            <a:r>
              <a:rPr lang="ru-RU" sz="2400" dirty="0">
                <a:latin typeface="Times New Roman" pitchFamily="18" charset="0"/>
              </a:rPr>
              <a:t>кг. до 23 кг.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60 мг. ежедневно </a:t>
            </a:r>
            <a:r>
              <a:rPr lang="en-US" sz="2400" dirty="0">
                <a:latin typeface="Times New Roman" pitchFamily="18" charset="0"/>
              </a:rPr>
              <a:t>&gt; 23 </a:t>
            </a:r>
            <a:r>
              <a:rPr lang="ru-RU" sz="2400" dirty="0">
                <a:latin typeface="Times New Roman" pitchFamily="18" charset="0"/>
              </a:rPr>
              <a:t>кг. до 40 кг.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75 мг. ежедневно </a:t>
            </a:r>
            <a:r>
              <a:rPr lang="en-US" sz="2400" dirty="0">
                <a:latin typeface="Times New Roman" pitchFamily="18" charset="0"/>
              </a:rPr>
              <a:t>&gt; </a:t>
            </a:r>
            <a:r>
              <a:rPr lang="ru-RU" sz="2400" dirty="0">
                <a:latin typeface="Times New Roman" pitchFamily="18" charset="0"/>
              </a:rPr>
              <a:t>40 кг.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</a:t>
            </a:r>
          </a:p>
          <a:p>
            <a:pPr eaLnBrk="0" hangingPunct="0"/>
            <a:r>
              <a:rPr lang="ru-RU" sz="2400" dirty="0">
                <a:latin typeface="Times New Roman" pitchFamily="18" charset="0"/>
              </a:rPr>
              <a:t>   </a:t>
            </a:r>
            <a:endParaRPr 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084387" y="15553"/>
            <a:ext cx="7096125" cy="611981"/>
          </a:xfrm>
        </p:spPr>
        <p:txBody>
          <a:bodyPr anchorCtr="0">
            <a:normAutofit fontScale="90000"/>
          </a:bodyPr>
          <a:lstStyle/>
          <a:p>
            <a:pPr defTabSz="762000" eaLnBrk="1" hangingPunct="1">
              <a:lnSpc>
                <a:spcPct val="90000"/>
              </a:lnSpc>
              <a:defRPr/>
            </a:pPr>
            <a:r>
              <a:rPr lang="ru-RU" sz="3000" b="1" dirty="0" smtClean="0">
                <a:latin typeface="Times New Roman" pitchFamily="18" charset="0"/>
              </a:rPr>
              <a:t>Рекомендация по использованию </a:t>
            </a:r>
            <a:r>
              <a:rPr lang="ru-RU" sz="3000" b="1" dirty="0" err="1" smtClean="0">
                <a:latin typeface="Times New Roman" pitchFamily="18" charset="0"/>
              </a:rPr>
              <a:t>Занамивира</a:t>
            </a:r>
            <a:r>
              <a:rPr lang="ru-RU" sz="3000" b="1" dirty="0" smtClean="0">
                <a:latin typeface="Times New Roman" pitchFamily="18" charset="0"/>
              </a:rPr>
              <a:t> (</a:t>
            </a:r>
            <a:r>
              <a:rPr lang="ru-RU" sz="3000" b="1" dirty="0" err="1" smtClean="0">
                <a:latin typeface="Times New Roman" pitchFamily="18" charset="0"/>
              </a:rPr>
              <a:t>реленза</a:t>
            </a:r>
            <a:r>
              <a:rPr lang="ru-RU" sz="3000" b="1" dirty="0" smtClean="0">
                <a:latin typeface="Times New Roman" pitchFamily="18" charset="0"/>
              </a:rPr>
              <a:t>)</a:t>
            </a:r>
            <a:endParaRPr lang="en-US" sz="3000" b="1" dirty="0" smtClean="0">
              <a:latin typeface="Times New Roman" pitchFamily="18" charset="0"/>
            </a:endParaRPr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>
            <a:off x="228600" y="77155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35756" y="915566"/>
            <a:ext cx="8320088" cy="334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</a:pPr>
            <a:endParaRPr lang="ru-RU" sz="2800" dirty="0">
              <a:solidFill>
                <a:prstClr val="black"/>
              </a:solidFill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Занамивир</a:t>
            </a:r>
            <a:r>
              <a:rPr lang="ru-RU" sz="2400" dirty="0">
                <a:latin typeface="Times New Roman"/>
                <a:ea typeface="Times New Roman"/>
              </a:rPr>
              <a:t> для ингаляционного введения - детям старше 5 лет по 2 ингаляции (по 2 дозы по 5 мг) 2 р/</a:t>
            </a:r>
            <a:r>
              <a:rPr lang="ru-RU" sz="2400" dirty="0" err="1">
                <a:latin typeface="Times New Roman"/>
                <a:ea typeface="Times New Roman"/>
              </a:rPr>
              <a:t>сут</a:t>
            </a:r>
            <a:r>
              <a:rPr lang="ru-RU" sz="2400" dirty="0">
                <a:latin typeface="Times New Roman"/>
                <a:ea typeface="Times New Roman"/>
              </a:rPr>
              <a:t> в течение 5 дней (суточная доза  20 мг).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eaLnBrk="0" hangingPunct="0">
              <a:buFontTx/>
              <a:buChar char="•"/>
            </a:pPr>
            <a:endParaRPr lang="ru-RU" sz="2400" dirty="0">
              <a:latin typeface="Times New Roman"/>
              <a:ea typeface="Times New Roman"/>
            </a:endParaRPr>
          </a:p>
          <a:p>
            <a:pPr eaLnBrk="0" hangingPunct="0">
              <a:buFontTx/>
              <a:buChar char="•"/>
            </a:pPr>
            <a:r>
              <a:rPr lang="ru-RU" sz="2400" dirty="0" smtClean="0">
                <a:latin typeface="Times New Roman"/>
                <a:ea typeface="Times New Roman"/>
              </a:rPr>
              <a:t>Другие </a:t>
            </a:r>
            <a:r>
              <a:rPr lang="ru-RU" sz="2400" dirty="0">
                <a:latin typeface="Times New Roman"/>
                <a:ea typeface="Times New Roman"/>
              </a:rPr>
              <a:t>ингаляционные препараты, например, быстродействующие </a:t>
            </a:r>
            <a:r>
              <a:rPr lang="ru-RU" sz="2400" dirty="0" err="1">
                <a:latin typeface="Times New Roman"/>
                <a:ea typeface="Times New Roman"/>
              </a:rPr>
              <a:t>бронходилататоры</a:t>
            </a:r>
            <a:r>
              <a:rPr lang="ru-RU" sz="2400" dirty="0">
                <a:latin typeface="Times New Roman"/>
                <a:ea typeface="Times New Roman"/>
              </a:rPr>
              <a:t>, следует принимать до начала ингаляции препаратом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</a:rPr>
              <a:t>  </a:t>
            </a:r>
            <a:endParaRPr lang="ru-RU" sz="2400" dirty="0">
              <a:solidFill>
                <a:prstClr val="black"/>
              </a:solidFill>
              <a:latin typeface="Times New Roman" pitchFamily="18" charset="0"/>
            </a:endParaRPr>
          </a:p>
          <a:p>
            <a:pPr eaLnBrk="0" hangingPunct="0"/>
            <a:r>
              <a:rPr lang="ru-RU" sz="2400" dirty="0">
                <a:solidFill>
                  <a:prstClr val="black"/>
                </a:solidFill>
                <a:latin typeface="Times New Roman" pitchFamily="18" charset="0"/>
              </a:rPr>
              <a:t>   </a:t>
            </a:r>
            <a:endParaRPr lang="en-US" sz="2400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73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19732"/>
            <a:ext cx="8229600" cy="2808312"/>
          </a:xfrm>
        </p:spPr>
        <p:txBody>
          <a:bodyPr>
            <a:normAutofit fontScale="70000" lnSpcReduction="20000"/>
          </a:bodyPr>
          <a:lstStyle/>
          <a:p>
            <a:r>
              <a:rPr lang="ru-RU" sz="2400" b="1" dirty="0"/>
              <a:t>В апреле 2009 года FDA одобрило использование </a:t>
            </a:r>
            <a:r>
              <a:rPr lang="ru-RU" sz="2400" b="1" dirty="0" err="1"/>
              <a:t>осельтамивира</a:t>
            </a:r>
            <a:r>
              <a:rPr lang="ru-RU" sz="2400" b="1" dirty="0"/>
              <a:t> для детей до 1 года</a:t>
            </a:r>
            <a:r>
              <a:rPr lang="ru-RU" sz="2400" dirty="0"/>
              <a:t> в соответствии с "Разрешением на применение в чрезвычайной ситуации" (EUA) в ответ на сложившуюся чрезвычайную ситуацию в здравоохранении в связи с гриппом (H1N1) - 2009. Использование </a:t>
            </a:r>
            <a:r>
              <a:rPr lang="ru-RU" sz="2400" dirty="0" err="1"/>
              <a:t>осельтамивира</a:t>
            </a:r>
            <a:r>
              <a:rPr lang="ru-RU" sz="2400" dirty="0"/>
              <a:t> у детей до 1 года регулируется условиями и положениями EUA. Ретроспективные данные о безопасности лечения </a:t>
            </a:r>
            <a:r>
              <a:rPr lang="ru-RU" sz="2400" dirty="0" err="1"/>
              <a:t>осельтамивиром</a:t>
            </a:r>
            <a:r>
              <a:rPr lang="ru-RU" sz="2400" dirty="0"/>
              <a:t> сезонного гриппа у детей до 1 года ограничены и указывают на то, что тяжелые неблагоприятные реакции редки. </a:t>
            </a:r>
            <a:endParaRPr lang="ru-RU" sz="2400" dirty="0" smtClean="0"/>
          </a:p>
          <a:p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r>
              <a:rPr lang="ru-RU" sz="2400" dirty="0"/>
              <a:t>Дети в возрасте от </a:t>
            </a:r>
            <a:r>
              <a:rPr lang="ru-RU" sz="2400" dirty="0" smtClean="0"/>
              <a:t>0 </a:t>
            </a:r>
            <a:r>
              <a:rPr lang="ru-RU" sz="2400" dirty="0"/>
              <a:t>месяцев до </a:t>
            </a:r>
            <a:r>
              <a:rPr lang="ru-RU" sz="2400" dirty="0" smtClean="0"/>
              <a:t> </a:t>
            </a:r>
            <a:r>
              <a:rPr lang="ru-RU" sz="2400" dirty="0"/>
              <a:t>12 месяцев  </a:t>
            </a:r>
            <a:r>
              <a:rPr lang="ru-RU" sz="2400" dirty="0" smtClean="0"/>
              <a:t>-</a:t>
            </a:r>
            <a:r>
              <a:rPr lang="ru-RU" sz="2400" dirty="0"/>
              <a:t>     </a:t>
            </a:r>
            <a:r>
              <a:rPr lang="ru-RU" sz="2400" dirty="0" smtClean="0"/>
              <a:t>3 мг/кг х</a:t>
            </a:r>
            <a:r>
              <a:rPr lang="ru-RU" sz="2400" dirty="0"/>
              <a:t> </a:t>
            </a:r>
            <a:r>
              <a:rPr lang="ru-RU" sz="2400" dirty="0" smtClean="0"/>
              <a:t>2 раза в день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(по жизненным показаниям)</a:t>
            </a:r>
            <a:endParaRPr lang="ru-RU" sz="2400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339752" y="-31793"/>
            <a:ext cx="4355976" cy="19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МИНИСТЕРСТВО ЗДРАВООХРАНЕНИЯ И СОЦИАЛЬНОГО РАЗВИТИЯ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РОССИЙСКОЙ ФЕДЕРАЦИИ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ФЕДЕРАЛЬНАЯ СЛУЖБА ПО НАДЗОРУ В СФЕРЕ ЗАЩИТЫ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ПРАВ ПОТРЕБИТЕЛЕЙ И БЛАГОПОЛУЧИЯ ЧЕЛОВЕКА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ПИСЬМО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от 17 декабря 2009 г. N 01/19421-9-32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О НАПРАВЛЕНИИ ОБНОВЛЕННЫХ РЕКОМЕНДАЦИЙ CDC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ПО ИСПОЛЬЗОВАНИЮ ПРОТИВОВИРУСНЫХ ПРЕПАРАТОВ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err="1" smtClean="0">
                <a:solidFill>
                  <a:prstClr val="black"/>
                </a:solidFill>
              </a:rPr>
              <a:t>Умифеновир</a:t>
            </a:r>
            <a:r>
              <a:rPr lang="ru-RU" b="1" dirty="0" smtClean="0">
                <a:solidFill>
                  <a:prstClr val="black"/>
                </a:solidFill>
              </a:rPr>
              <a:t> (</a:t>
            </a:r>
            <a:r>
              <a:rPr lang="ru-RU" b="1" dirty="0" err="1" smtClean="0"/>
              <a:t>Арбидол</a:t>
            </a:r>
            <a:r>
              <a:rPr lang="ru-RU" b="1" dirty="0" smtClean="0"/>
              <a:t>) </a:t>
            </a:r>
            <a:br>
              <a:rPr lang="ru-RU" b="1" dirty="0" smtClean="0"/>
            </a:br>
            <a:r>
              <a:rPr lang="ru-RU" sz="1600" dirty="0" smtClean="0">
                <a:effectLst/>
              </a:rPr>
              <a:t>подавляет вирусы гриппа А и В, применяется при лечении респираторных </a:t>
            </a:r>
            <a:br>
              <a:rPr lang="ru-RU" sz="1600" dirty="0" smtClean="0">
                <a:effectLst/>
              </a:rPr>
            </a:br>
            <a:r>
              <a:rPr lang="ru-RU" sz="1600" dirty="0" smtClean="0">
                <a:effectLst/>
              </a:rPr>
              <a:t>и кишечных вирусных инфекций</a:t>
            </a:r>
            <a:endParaRPr lang="ru-RU" sz="16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37085"/>
            <a:ext cx="8229600" cy="3161109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-х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0,05,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с 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0,1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с 12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0,2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дней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8359"/>
            <a:ext cx="8229600" cy="1175147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600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3600" dirty="0" err="1" smtClean="0">
                <a:solidFill>
                  <a:prstClr val="black"/>
                </a:solidFill>
                <a:ea typeface="+mn-ea"/>
                <a:cs typeface="+mn-cs"/>
              </a:rPr>
              <a:t>имидазолилэтанамид</a:t>
            </a:r>
            <a:r>
              <a:rPr lang="ru-RU" sz="36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3600" dirty="0" err="1">
                <a:solidFill>
                  <a:prstClr val="black"/>
                </a:solidFill>
                <a:ea typeface="+mn-ea"/>
                <a:cs typeface="+mn-cs"/>
              </a:rPr>
              <a:t>пентандиовой</a:t>
            </a:r>
            <a:r>
              <a:rPr lang="ru-RU" sz="3600" dirty="0">
                <a:solidFill>
                  <a:prstClr val="black"/>
                </a:solidFill>
                <a:ea typeface="+mn-ea"/>
                <a:cs typeface="+mn-cs"/>
              </a:rPr>
              <a:t> кислоты </a:t>
            </a:r>
            <a:r>
              <a:rPr lang="ru-RU" sz="36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3100" b="1" dirty="0" smtClean="0">
                <a:solidFill>
                  <a:prstClr val="black"/>
                </a:solidFill>
                <a:ea typeface="+mn-ea"/>
                <a:cs typeface="+mn-cs"/>
              </a:rPr>
              <a:t>(</a:t>
            </a:r>
            <a:r>
              <a:rPr lang="ru-RU" sz="3100" b="1" dirty="0" err="1" smtClean="0">
                <a:solidFill>
                  <a:prstClr val="black"/>
                </a:solidFill>
                <a:ea typeface="+mn-ea"/>
                <a:cs typeface="+mn-cs"/>
              </a:rPr>
              <a:t>Ингавирин</a:t>
            </a:r>
            <a:r>
              <a:rPr lang="ru-RU" sz="3100" b="1" dirty="0" smtClean="0">
                <a:solidFill>
                  <a:prstClr val="black"/>
                </a:solidFill>
                <a:ea typeface="+mn-ea"/>
                <a:cs typeface="+mn-cs"/>
              </a:rPr>
              <a:t>)</a:t>
            </a:r>
            <a:r>
              <a:rPr lang="ru-RU" sz="3100" b="1" dirty="0" smtClean="0"/>
              <a:t> </a:t>
            </a:r>
            <a:br>
              <a:rPr lang="ru-RU" sz="3100" b="1" dirty="0" smtClean="0"/>
            </a:br>
            <a:r>
              <a:rPr lang="ru-RU" dirty="0" smtClean="0"/>
              <a:t> </a:t>
            </a:r>
            <a:r>
              <a:rPr lang="ru-RU" sz="2000" dirty="0" smtClean="0">
                <a:effectLst/>
              </a:rPr>
              <a:t>противовирусный препарат активен в отношении гриппа А и Б, вирусных респираторных инфекций</a:t>
            </a:r>
            <a:endParaRPr lang="ru-RU" sz="20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39937"/>
            <a:ext cx="8435280" cy="2836069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effectLst/>
              </a:rPr>
              <a:t>Лекарственная форма и состав</a:t>
            </a:r>
            <a:r>
              <a:rPr lang="ru-RU" sz="2000" dirty="0" smtClean="0">
                <a:effectLst/>
              </a:rPr>
              <a:t>: Капсулы1 </a:t>
            </a:r>
            <a:r>
              <a:rPr lang="ru-RU" sz="2000" dirty="0" err="1" smtClean="0">
                <a:effectLst/>
              </a:rPr>
              <a:t>капс</a:t>
            </a:r>
            <a:r>
              <a:rPr lang="ru-RU" sz="2000" dirty="0" smtClean="0">
                <a:effectLst/>
              </a:rPr>
              <a:t>.</a:t>
            </a:r>
          </a:p>
          <a:p>
            <a:pPr marL="0" indent="0">
              <a:buNone/>
              <a:defRPr/>
            </a:pPr>
            <a:endParaRPr lang="ru-RU" sz="2000" dirty="0" smtClean="0">
              <a:effectLst/>
            </a:endParaRPr>
          </a:p>
          <a:p>
            <a:pPr>
              <a:defRPr/>
            </a:pPr>
            <a:r>
              <a:rPr lang="ru-RU" sz="2000" dirty="0" smtClean="0">
                <a:effectLst/>
              </a:rPr>
              <a:t>активное вещество: </a:t>
            </a:r>
            <a:r>
              <a:rPr lang="ru-RU" sz="2000" dirty="0" err="1" smtClean="0">
                <a:effectLst/>
              </a:rPr>
              <a:t>имидазолилэтанамид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 err="1" smtClean="0">
                <a:effectLst/>
              </a:rPr>
              <a:t>пентандиовой</a:t>
            </a:r>
            <a:r>
              <a:rPr lang="ru-RU" sz="2000" dirty="0" smtClean="0">
                <a:effectLst/>
              </a:rPr>
              <a:t> кислоты 30 мг и 90 мг</a:t>
            </a:r>
          </a:p>
          <a:p>
            <a:pPr>
              <a:defRPr/>
            </a:pPr>
            <a:endParaRPr lang="ru-RU" sz="2000" dirty="0" smtClean="0">
              <a:effectLst/>
            </a:endParaRPr>
          </a:p>
          <a:p>
            <a:pPr>
              <a:defRPr/>
            </a:pPr>
            <a:r>
              <a:rPr lang="ru-RU" sz="2000" dirty="0" smtClean="0">
                <a:effectLst/>
              </a:rPr>
              <a:t>Детям с 7 лет </a:t>
            </a:r>
            <a:r>
              <a:rPr lang="ru-RU" sz="2000" dirty="0" err="1" smtClean="0">
                <a:effectLst/>
              </a:rPr>
              <a:t>Ингавирин</a:t>
            </a:r>
            <a:r>
              <a:rPr lang="ru-RU" sz="2000" dirty="0" smtClean="0">
                <a:effectLst/>
              </a:rPr>
              <a:t> назначается для лечения по 60 мг (2 капсулы)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однократно в сутки (в редакции инструкции по применению от 11.09.2015 года).</a:t>
            </a:r>
          </a:p>
          <a:p>
            <a:pPr marL="0" indent="0">
              <a:buNone/>
              <a:defRPr/>
            </a:pPr>
            <a:endParaRPr lang="ru-RU" sz="14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u="sng" dirty="0" smtClean="0">
                <a:effectLst/>
              </a:rPr>
              <a:t>Препараты на основе интерферона, другие противовирусные и иммуностимулирующие средства в терапии гриппа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1" y="1200150"/>
            <a:ext cx="8569325" cy="3693858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400" dirty="0" smtClean="0">
                <a:effectLst/>
              </a:rPr>
              <a:t>По каждому из данных типов лекарств нет единого научного мнения!!!, доказанного международными </a:t>
            </a:r>
            <a:r>
              <a:rPr lang="ru-RU" sz="2400" dirty="0" err="1" smtClean="0">
                <a:effectLst/>
              </a:rPr>
              <a:t>рандомизированными</a:t>
            </a:r>
            <a:r>
              <a:rPr lang="ru-RU" sz="2400" dirty="0" smtClean="0">
                <a:effectLst/>
              </a:rPr>
              <a:t> исследованиями </a:t>
            </a:r>
          </a:p>
          <a:p>
            <a:pPr>
              <a:defRPr/>
            </a:pPr>
            <a:endParaRPr lang="ru-RU" sz="2400" dirty="0" smtClean="0">
              <a:effectLst/>
            </a:endParaRPr>
          </a:p>
          <a:p>
            <a:pPr>
              <a:defRPr/>
            </a:pPr>
            <a:r>
              <a:rPr lang="ru-RU" sz="2400" dirty="0" smtClean="0">
                <a:effectLst/>
              </a:rPr>
              <a:t>В основном производителями заложен принцип их действия относительно вируса гриппа и ОРВИ, подкрепленный отечественными клиническими исследованиями</a:t>
            </a:r>
          </a:p>
          <a:p>
            <a:pPr marL="0" indent="0">
              <a:buNone/>
              <a:defRPr/>
            </a:pPr>
            <a:endParaRPr lang="ru-RU" sz="2400" dirty="0" smtClean="0">
              <a:effectLst/>
            </a:endParaRPr>
          </a:p>
          <a:p>
            <a:pPr>
              <a:defRPr/>
            </a:pPr>
            <a:r>
              <a:rPr lang="ru-RU" sz="2400" dirty="0" smtClean="0">
                <a:effectLst/>
              </a:rPr>
              <a:t>Несмотря на отсутствие широких плацебо </a:t>
            </a:r>
            <a:r>
              <a:rPr lang="ru-RU" sz="2400" smtClean="0">
                <a:effectLst/>
              </a:rPr>
              <a:t>контролируемых  </a:t>
            </a:r>
            <a:r>
              <a:rPr lang="ru-RU" sz="2400" dirty="0" smtClean="0">
                <a:effectLst/>
              </a:rPr>
              <a:t>исследований, лечебное действие многих противовирусных лекарств подтверждается практикующими врачами </a:t>
            </a:r>
            <a:r>
              <a:rPr lang="ru-RU" sz="1800" dirty="0" smtClean="0">
                <a:effectLst/>
              </a:rPr>
              <a:t>(лекарственные препараты разрешены МЗ России)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87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"/>
            <a:ext cx="8002587" cy="681539"/>
          </a:xfrm>
        </p:spPr>
        <p:txBody>
          <a:bodyPr/>
          <a:lstStyle/>
          <a:p>
            <a:pPr eaLnBrk="1" hangingPunct="1">
              <a:defRPr/>
            </a:pPr>
            <a:endParaRPr 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897564"/>
            <a:ext cx="7921252" cy="378042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endParaRPr lang="ru-RU" sz="2800" dirty="0" smtClean="0"/>
          </a:p>
          <a:p>
            <a:pPr marL="0" indent="0" eaLnBrk="1" hangingPunct="1">
              <a:buNone/>
              <a:defRPr/>
            </a:pPr>
            <a:endParaRPr lang="ru-RU" sz="2800" dirty="0"/>
          </a:p>
          <a:p>
            <a:pPr marL="0" indent="0" eaLnBrk="1" hangingPunct="1">
              <a:buNone/>
              <a:defRPr/>
            </a:pPr>
            <a:endParaRPr lang="ru-RU" sz="2800" dirty="0" smtClean="0"/>
          </a:p>
          <a:p>
            <a:pPr marL="0" indent="0" eaLnBrk="1" hangingPunct="1">
              <a:buNone/>
              <a:defRPr/>
            </a:pPr>
            <a:endParaRPr lang="ru-RU" sz="2800" dirty="0"/>
          </a:p>
          <a:p>
            <a:pPr marL="0" indent="0" eaLnBrk="1" hangingPunct="1">
              <a:buNone/>
              <a:defRPr/>
            </a:pPr>
            <a:endParaRPr lang="ru-RU" sz="2800" dirty="0" smtClean="0"/>
          </a:p>
          <a:p>
            <a:pPr marL="0" indent="0" eaLnBrk="1" hangingPunct="1">
              <a:buNone/>
              <a:defRPr/>
            </a:pPr>
            <a:r>
              <a:rPr lang="ru-RU" sz="4400" b="1" dirty="0" smtClean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8983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46348"/>
            <a:ext cx="8229600" cy="857250"/>
          </a:xfrm>
        </p:spPr>
        <p:txBody>
          <a:bodyPr anchorCtr="0">
            <a:normAutofit fontScale="90000"/>
          </a:bodyPr>
          <a:lstStyle/>
          <a:p>
            <a:pPr eaLnBrk="1" hangingPunct="1">
              <a:defRPr/>
            </a:pPr>
            <a:r>
              <a:rPr lang="ru-RU" sz="3500" b="1" dirty="0" smtClean="0"/>
              <a:t/>
            </a:r>
            <a:br>
              <a:rPr lang="ru-RU" sz="3500" b="1" dirty="0" smtClean="0"/>
            </a:br>
            <a:r>
              <a:rPr lang="ru-RU" sz="3500" b="1" dirty="0" smtClean="0"/>
              <a:t>Особенности гриппа </a:t>
            </a:r>
            <a:br>
              <a:rPr lang="ru-RU" sz="3500" b="1" dirty="0" smtClean="0"/>
            </a:br>
            <a:r>
              <a:rPr lang="ru-RU" sz="3500" b="1" dirty="0" smtClean="0"/>
              <a:t>у детей раннего возраста</a:t>
            </a:r>
            <a:br>
              <a:rPr lang="ru-RU" sz="3500" b="1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endParaRPr lang="ru-RU" sz="35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7564"/>
            <a:ext cx="8229600" cy="3697058"/>
          </a:xfrm>
        </p:spPr>
        <p:txBody>
          <a:bodyPr>
            <a:normAutofit fontScale="70000" lnSpcReduction="20000"/>
          </a:bodyPr>
          <a:lstStyle/>
          <a:p>
            <a:pPr marL="0" indent="0" algn="ctr" eaLnBrk="1" hangingPunct="1">
              <a:lnSpc>
                <a:spcPct val="80000"/>
              </a:lnSpc>
              <a:buNone/>
              <a:defRPr/>
            </a:pPr>
            <a:endParaRPr lang="ru-RU" sz="2000" b="1" dirty="0" smtClean="0"/>
          </a:p>
          <a:p>
            <a:pPr marL="0" indent="0" algn="ctr" eaLnBrk="1" hangingPunct="1">
              <a:lnSpc>
                <a:spcPct val="80000"/>
              </a:lnSpc>
              <a:buNone/>
              <a:defRPr/>
            </a:pPr>
            <a:endParaRPr lang="ru-RU" sz="2000" b="1" dirty="0"/>
          </a:p>
          <a:p>
            <a:pPr marL="0" indent="0" algn="ctr" eaLnBrk="1" hangingPunct="1">
              <a:lnSpc>
                <a:spcPct val="80000"/>
              </a:lnSpc>
              <a:buNone/>
              <a:defRPr/>
            </a:pPr>
            <a:r>
              <a:rPr lang="ru-RU" sz="2000" b="1" dirty="0" smtClean="0"/>
              <a:t>Дети болеют гриппом с рождения. </a:t>
            </a:r>
          </a:p>
          <a:p>
            <a:pPr marL="0" indent="0" algn="ctr" eaLnBrk="1" hangingPunct="1">
              <a:lnSpc>
                <a:spcPct val="80000"/>
              </a:lnSpc>
              <a:buNone/>
              <a:defRPr/>
            </a:pPr>
            <a:r>
              <a:rPr lang="ru-RU" sz="2000" b="1" dirty="0" smtClean="0"/>
              <a:t>Однако повышение заболеваемости отмечается после 3-4 месяцев жизни.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У новорожденных, как правило, не развиваются гипертермия и геморрагический синдром. Катаральные явления выражены слабо – «сопение» носом, покашливание, чихание.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У детей первого года жизни грипп начинается постепенно и протекает со стертой клинической симптоматикой: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ru-RU" sz="2000" dirty="0" smtClean="0"/>
              <a:t>       -   незначительное беспокойство, сменяющееся вялостью,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ru-RU" sz="2000" dirty="0" smtClean="0"/>
              <a:t>       -   отказ от груди.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ru-RU" sz="20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ru-RU" sz="2000" dirty="0" smtClean="0"/>
              <a:t>Температура тела субфебрильная или нормальная. Сегментарное поражение легких не характерно.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Часто отмечается повторная рвота, возможна </a:t>
            </a:r>
            <a:r>
              <a:rPr lang="ru-RU" sz="2000" dirty="0" err="1" smtClean="0"/>
              <a:t>энцефалитическая</a:t>
            </a:r>
            <a:r>
              <a:rPr lang="ru-RU" sz="2000" dirty="0" smtClean="0"/>
              <a:t> реакция с кратковременной потерей сознания.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 Преобладает негладкое течение вследствие возникновения вторичных бактериальных осложнений, в первую очередь, со стороны дыхательной системы.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Наиболее часто диагностируют пневмонию, которая может развиться в первые дни болезни. </a:t>
            </a:r>
          </a:p>
        </p:txBody>
      </p:sp>
    </p:spTree>
    <p:extLst>
      <p:ext uri="{BB962C8B-B14F-4D97-AF65-F5344CB8AC3E}">
        <p14:creationId xmlns:p14="http://schemas.microsoft.com/office/powerpoint/2010/main" val="402049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Заболеваемость детей гриппом </a:t>
            </a:r>
            <a:br>
              <a:rPr lang="ru-RU" sz="2800" b="1" dirty="0" smtClean="0"/>
            </a:br>
            <a:r>
              <a:rPr lang="ru-RU" sz="2800" b="1" dirty="0" smtClean="0"/>
              <a:t>и ОРВИ Российская Федерация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1800" dirty="0" smtClean="0"/>
              <a:t>за 4-ю неделю 2016 г. (абсолютные числа)</a:t>
            </a:r>
            <a:endParaRPr lang="ru-RU" sz="1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551347"/>
              </p:ext>
            </p:extLst>
          </p:nvPr>
        </p:nvGraphicFramePr>
        <p:xfrm>
          <a:off x="457200" y="1200149"/>
          <a:ext cx="8244000" cy="36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069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002587" cy="106561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Специфическая диагностика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897564"/>
            <a:ext cx="7921252" cy="2646294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ru-RU" sz="2800" dirty="0" smtClean="0"/>
              <a:t>Лабораторные диагностические методы предназначены для целей ранней (экстренной) или ретроспективной диагностики.</a:t>
            </a:r>
          </a:p>
          <a:p>
            <a:pPr eaLnBrk="1" hangingPunct="1">
              <a:defRPr/>
            </a:pPr>
            <a:r>
              <a:rPr lang="ru-RU" sz="2800" dirty="0" smtClean="0"/>
              <a:t>Выделение вируса. </a:t>
            </a:r>
          </a:p>
          <a:p>
            <a:pPr eaLnBrk="1" hangingPunct="1">
              <a:defRPr/>
            </a:pPr>
            <a:r>
              <a:rPr lang="ru-RU" sz="2800" dirty="0" smtClean="0"/>
              <a:t>Прямое определение антигена, РНК. (</a:t>
            </a:r>
            <a:r>
              <a:rPr lang="ru-RU" sz="2800" dirty="0" err="1" smtClean="0"/>
              <a:t>иммунофлуоресценция</a:t>
            </a:r>
            <a:r>
              <a:rPr lang="ru-RU" sz="2800" dirty="0" smtClean="0"/>
              <a:t>, </a:t>
            </a:r>
            <a:r>
              <a:rPr lang="ru-RU" sz="2800" u="sng" dirty="0" err="1" smtClean="0"/>
              <a:t>иммунохроматография</a:t>
            </a:r>
            <a:r>
              <a:rPr lang="ru-RU" sz="2800" dirty="0" smtClean="0"/>
              <a:t>, ПЦР и др.) – ранняя (экстренная) диагностика!. </a:t>
            </a:r>
          </a:p>
          <a:p>
            <a:pPr>
              <a:defRPr/>
            </a:pPr>
            <a:r>
              <a:rPr lang="ru-RU" sz="2800" dirty="0" smtClean="0"/>
              <a:t>Серологические тесты</a:t>
            </a:r>
            <a:r>
              <a:rPr lang="ru-RU" sz="2800" dirty="0"/>
              <a:t> </a:t>
            </a:r>
            <a:r>
              <a:rPr lang="ru-RU" sz="2800" dirty="0" smtClean="0"/>
              <a:t>(ретроспективная диагностика)</a:t>
            </a:r>
          </a:p>
        </p:txBody>
      </p:sp>
      <p:pic>
        <p:nvPicPr>
          <p:cNvPr id="26629" name="Picture 5" descr="D:\лучшее\картинки\тест-полоски на грипп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572883"/>
            <a:ext cx="3888432" cy="1570617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/>
          <p:nvPr/>
        </p:nvCxnSpPr>
        <p:spPr>
          <a:xfrm flipH="1">
            <a:off x="7524328" y="2463738"/>
            <a:ext cx="144016" cy="11881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16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5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Жаропонижающие средства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4542" name="Group 15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27532"/>
              </p:ext>
            </p:extLst>
          </p:nvPr>
        </p:nvGraphicFramePr>
        <p:xfrm>
          <a:off x="251521" y="857250"/>
          <a:ext cx="8784976" cy="3857651"/>
        </p:xfrm>
        <a:graphic>
          <a:graphicData uri="http://schemas.openxmlformats.org/drawingml/2006/table">
            <a:tbl>
              <a:tblPr/>
              <a:tblGrid>
                <a:gridCol w="1934215"/>
                <a:gridCol w="1683034"/>
                <a:gridCol w="1758420"/>
                <a:gridCol w="1754915"/>
                <a:gridCol w="1654392"/>
              </a:tblGrid>
              <a:tr h="108621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Парацетамол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Табл 0,2 мг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(перфалган в/в)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– 15 мг/кг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1-3 раза в сутки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–5 дней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99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Перфалган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Фл  50 и 10 мл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мл-10мг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в/в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 мг/кг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Эффералган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Свечи 80 мг,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мг, 300 мг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Ректально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мг до 2-х лет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мг – с 2 до 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мг старше 6 лет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раза в сутки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– 5 дней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337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Ибупрофен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нурофен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для детей)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Табл 0,2 г, суспензия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 os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раза в сутки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5 дней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33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Анальгин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Ампулы 25%, 50%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В/мышечно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 мл/год жизни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 р-р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1–3 раза в сутки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– 5 дней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58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Грипп в СПб 2015-16 г</a:t>
            </a:r>
            <a:endParaRPr lang="ru-RU" dirty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059656"/>
            <a:ext cx="8424862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394472"/>
          </a:xfrm>
        </p:spPr>
        <p:txBody>
          <a:bodyPr>
            <a:normAutofit fontScale="92500"/>
          </a:bodyPr>
          <a:lstStyle/>
          <a:p>
            <a:r>
              <a:rPr lang="ru-RU" dirty="0"/>
              <a:t>пандемический вирус гриппа А(H1N1)pdm09 расценивается как умеренно патогенный, </a:t>
            </a:r>
            <a:r>
              <a:rPr lang="ru-RU" dirty="0" smtClean="0"/>
              <a:t>однако </a:t>
            </a:r>
            <a:r>
              <a:rPr lang="ru-RU" dirty="0"/>
              <a:t>данный штамм обладает способностью к индукции «</a:t>
            </a:r>
            <a:r>
              <a:rPr lang="ru-RU" dirty="0" err="1"/>
              <a:t>цитокинового</a:t>
            </a:r>
            <a:r>
              <a:rPr lang="ru-RU" dirty="0"/>
              <a:t> шторма», который является опасным фоном для развития тяжёлых и осложнённых форм заболевания </a:t>
            </a:r>
            <a:endParaRPr lang="ru-RU" dirty="0" smtClean="0"/>
          </a:p>
          <a:p>
            <a:pPr marL="0" indent="0">
              <a:buNone/>
            </a:pPr>
            <a:r>
              <a:rPr lang="ru-RU" sz="2000" dirty="0" smtClean="0"/>
              <a:t>(</a:t>
            </a:r>
            <a:r>
              <a:rPr lang="ru-RU" sz="2000" dirty="0" err="1"/>
              <a:t>Harper</a:t>
            </a:r>
            <a:r>
              <a:rPr lang="ru-RU" sz="2000" dirty="0"/>
              <a:t> S.A., </a:t>
            </a:r>
            <a:r>
              <a:rPr lang="ru-RU" sz="2000" dirty="0" err="1"/>
              <a:t>Team</a:t>
            </a:r>
            <a:r>
              <a:rPr lang="ru-RU" sz="2000" dirty="0"/>
              <a:t> F.S., 2009).</a:t>
            </a:r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8360"/>
            <a:ext cx="8229600" cy="5953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Опорные клинические признаки гриппа 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dirty="0" smtClean="0">
              <a:solidFill>
                <a:srgbClr val="80008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9542"/>
            <a:ext cx="8229600" cy="4407954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острейшее начало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повышение температуры выше 38ºС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выраженный синдром общей инфекционной интоксикации (вялость, слабость, недомогание и др.)</a:t>
            </a:r>
            <a:endParaRPr lang="ru-RU" sz="1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lvl="0">
              <a:lnSpc>
                <a:spcPct val="80000"/>
              </a:lnSpc>
              <a:defRPr/>
            </a:pPr>
            <a:r>
              <a:rPr lang="ru-RU" sz="1800" dirty="0" smtClean="0">
                <a:solidFill>
                  <a:prstClr val="black"/>
                </a:solidFill>
              </a:rPr>
              <a:t>заложенность </a:t>
            </a:r>
            <a:r>
              <a:rPr lang="ru-RU" sz="1800" dirty="0">
                <a:solidFill>
                  <a:prstClr val="black"/>
                </a:solidFill>
              </a:rPr>
              <a:t>носа, сухость слизистых оболочек </a:t>
            </a:r>
            <a:r>
              <a:rPr lang="ru-RU" sz="1800" dirty="0" smtClean="0">
                <a:solidFill>
                  <a:prstClr val="black"/>
                </a:solidFill>
              </a:rPr>
              <a:t>, незначительный </a:t>
            </a:r>
            <a:r>
              <a:rPr lang="ru-RU" sz="1800" dirty="0">
                <a:solidFill>
                  <a:prstClr val="black"/>
                </a:solidFill>
              </a:rPr>
              <a:t>ринит, гиперемия </a:t>
            </a:r>
            <a:r>
              <a:rPr lang="ru-RU" sz="1800" dirty="0" smtClean="0">
                <a:solidFill>
                  <a:prstClr val="black"/>
                </a:solidFill>
              </a:rPr>
              <a:t>конъюнктив</a:t>
            </a:r>
          </a:p>
          <a:p>
            <a:pPr marL="0" lvl="0" indent="0">
              <a:lnSpc>
                <a:spcPct val="80000"/>
              </a:lnSpc>
              <a:buNone/>
              <a:defRPr/>
            </a:pPr>
            <a:endParaRPr lang="ru-RU" sz="1800" dirty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  <a:defRPr/>
            </a:pPr>
            <a:r>
              <a:rPr lang="ru-RU" sz="1800" dirty="0">
                <a:solidFill>
                  <a:prstClr val="black"/>
                </a:solidFill>
              </a:rPr>
              <a:t>головная </a:t>
            </a:r>
            <a:r>
              <a:rPr lang="ru-RU" sz="1800" dirty="0" smtClean="0">
                <a:solidFill>
                  <a:prstClr val="black"/>
                </a:solidFill>
              </a:rPr>
              <a:t>боль</a:t>
            </a:r>
            <a:r>
              <a:rPr lang="ru-RU" sz="1800" dirty="0" smtClean="0">
                <a:solidFill>
                  <a:prstClr val="black"/>
                </a:solidFill>
              </a:rPr>
              <a:t>, </a:t>
            </a:r>
            <a:r>
              <a:rPr lang="ru-RU" sz="1800" dirty="0" smtClean="0">
                <a:solidFill>
                  <a:prstClr val="black"/>
                </a:solidFill>
              </a:rPr>
              <a:t>боли при движении глазных яблок, миалгия (мышцы ног)</a:t>
            </a:r>
          </a:p>
          <a:p>
            <a:pPr lvl="0">
              <a:lnSpc>
                <a:spcPct val="80000"/>
              </a:lnSpc>
              <a:defRPr/>
            </a:pPr>
            <a:endParaRPr lang="ru-RU" sz="1800" dirty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  <a:defRPr/>
            </a:pPr>
            <a:r>
              <a:rPr lang="ru-RU" sz="1800" dirty="0" smtClean="0">
                <a:solidFill>
                  <a:prstClr val="black"/>
                </a:solidFill>
              </a:rPr>
              <a:t> признаки трахеита (</a:t>
            </a:r>
            <a:r>
              <a:rPr lang="ru-RU" sz="1800" dirty="0" err="1" smtClean="0">
                <a:solidFill>
                  <a:prstClr val="black"/>
                </a:solidFill>
              </a:rPr>
              <a:t>саднение</a:t>
            </a:r>
            <a:r>
              <a:rPr lang="ru-RU" sz="1800" dirty="0" smtClean="0">
                <a:solidFill>
                  <a:prstClr val="black"/>
                </a:solidFill>
              </a:rPr>
              <a:t>, «жжение» за грудиной, сухой кашель)</a:t>
            </a:r>
          </a:p>
          <a:p>
            <a:pPr lvl="0">
              <a:lnSpc>
                <a:spcPct val="80000"/>
              </a:lnSpc>
              <a:defRPr/>
            </a:pPr>
            <a:endParaRPr lang="ru-RU" sz="1800" dirty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  <a:defRPr/>
            </a:pPr>
            <a:r>
              <a:rPr lang="ru-RU" sz="1800" dirty="0">
                <a:solidFill>
                  <a:prstClr val="black"/>
                </a:solidFill>
              </a:rPr>
              <a:t>г</a:t>
            </a:r>
            <a:r>
              <a:rPr lang="ru-RU" sz="1800" dirty="0" smtClean="0">
                <a:solidFill>
                  <a:prstClr val="black"/>
                </a:solidFill>
              </a:rPr>
              <a:t>еморрагический синдром (носовые кровотечения, геморрагическая сыпь)</a:t>
            </a:r>
          </a:p>
          <a:p>
            <a:pPr marL="0" lvl="0" indent="0">
              <a:lnSpc>
                <a:spcPct val="80000"/>
              </a:lnSpc>
              <a:buNone/>
              <a:defRPr/>
            </a:pPr>
            <a:endParaRPr lang="ru-RU" sz="1800" dirty="0">
              <a:solidFill>
                <a:prstClr val="black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5310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sz="2800" b="1" dirty="0" smtClean="0"/>
              <a:t>Особенности современного течения гриппа у детей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9552"/>
            <a:ext cx="8229600" cy="410445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Короткий инкубационный период, острое начало и бурное развитие</a:t>
            </a:r>
          </a:p>
          <a:p>
            <a:endParaRPr lang="ru-RU" dirty="0"/>
          </a:p>
          <a:p>
            <a:r>
              <a:rPr lang="ru-RU" dirty="0" smtClean="0"/>
              <a:t>Длительная до 4-5 суток фебрильная (38-40 и выше) лихорадка и интоксикация</a:t>
            </a:r>
          </a:p>
          <a:p>
            <a:endParaRPr lang="ru-RU" dirty="0"/>
          </a:p>
          <a:p>
            <a:r>
              <a:rPr lang="ru-RU" dirty="0" smtClean="0"/>
              <a:t>Раннее развитие осложнений, особенно пневмонии</a:t>
            </a:r>
          </a:p>
          <a:p>
            <a:endParaRPr lang="ru-RU" dirty="0"/>
          </a:p>
          <a:p>
            <a:r>
              <a:rPr lang="ru-RU" dirty="0" smtClean="0"/>
              <a:t>Значительное повышение частоты диареи (поражение вирусом </a:t>
            </a:r>
            <a:r>
              <a:rPr lang="ru-RU" dirty="0" err="1" smtClean="0"/>
              <a:t>энтероцитов</a:t>
            </a:r>
            <a:r>
              <a:rPr lang="ru-RU" dirty="0" smtClean="0"/>
              <a:t>)</a:t>
            </a:r>
          </a:p>
          <a:p>
            <a:endParaRPr lang="ru-RU" dirty="0"/>
          </a:p>
          <a:p>
            <a:r>
              <a:rPr lang="ru-RU" dirty="0" smtClean="0"/>
              <a:t>Частое обострение сопутствующей патологии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Микст-инфекции (герпетическая инфекция, другие вирусные респираторные заболевания)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05978"/>
            <a:ext cx="8229600" cy="74559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Показания  к  госпитализации при гриппе</a:t>
            </a:r>
            <a:r>
              <a:rPr lang="ru-RU" sz="3200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411510"/>
            <a:ext cx="9144000" cy="408391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endParaRPr lang="ru-RU" dirty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Тяжелые формы гриппа</a:t>
            </a:r>
          </a:p>
          <a:p>
            <a:pPr eaLnBrk="1" hangingPunct="1">
              <a:lnSpc>
                <a:spcPct val="90000"/>
              </a:lnSpc>
            </a:pPr>
            <a:endParaRPr lang="ru-RU" dirty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Среднетяжелые формы гриппа </a:t>
            </a:r>
            <a:endParaRPr lang="ru-RU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dirty="0" smtClean="0"/>
              <a:t>с </a:t>
            </a:r>
            <a:r>
              <a:rPr lang="ru-RU" dirty="0" smtClean="0"/>
              <a:t>осложненным течением</a:t>
            </a:r>
          </a:p>
          <a:p>
            <a:pPr eaLnBrk="1" hangingPunct="1">
              <a:lnSpc>
                <a:spcPct val="90000"/>
              </a:lnSpc>
            </a:pPr>
            <a:endParaRPr lang="ru-RU" dirty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Новорожденные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endParaRPr lang="ru-RU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dirty="0" smtClean="0"/>
          </a:p>
          <a:p>
            <a:pPr eaLnBrk="1" hangingPunct="1">
              <a:lnSpc>
                <a:spcPct val="90000"/>
              </a:lnSpc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63575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61616"/>
          </a:xfrm>
        </p:spPr>
        <p:txBody>
          <a:bodyPr>
            <a:normAutofit fontScale="90000"/>
          </a:bodyPr>
          <a:lstStyle/>
          <a:p>
            <a:r>
              <a:rPr lang="x-none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/>
              <a:t>Угрожающие признаки </a:t>
            </a:r>
            <a:r>
              <a:rPr lang="x-none" sz="3100" b="1" smtClean="0"/>
              <a:t>тяжёл</a:t>
            </a:r>
            <a:r>
              <a:rPr lang="ru-RU" sz="3100" b="1" dirty="0" smtClean="0"/>
              <a:t>ого течения гриппа, требующие мероприятий в условиях ОРИТ</a:t>
            </a:r>
            <a:r>
              <a:rPr lang="x-none" sz="3100" b="1" smtClean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75606"/>
            <a:ext cx="8229600" cy="383442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ru-RU" sz="11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Нарастание цианоза и одышки в покое, ухудшение показателей </a:t>
            </a:r>
            <a:r>
              <a:rPr lang="ru-RU" sz="1400" dirty="0" err="1" smtClean="0"/>
              <a:t>пульсоксиметрии</a:t>
            </a:r>
            <a:endParaRPr lang="ru-RU" sz="1400" dirty="0" smtClean="0"/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Появление кашля </a:t>
            </a:r>
            <a:r>
              <a:rPr lang="ru-RU" sz="1400" dirty="0"/>
              <a:t>с примесью крови в мокроте, </a:t>
            </a:r>
            <a:r>
              <a:rPr lang="ru-RU" sz="1400" dirty="0" smtClean="0"/>
              <a:t>боли </a:t>
            </a:r>
            <a:r>
              <a:rPr lang="ru-RU" sz="1400" dirty="0"/>
              <a:t>или </a:t>
            </a:r>
            <a:r>
              <a:rPr lang="ru-RU" sz="1400" dirty="0" smtClean="0"/>
              <a:t>тяжести </a:t>
            </a:r>
            <a:r>
              <a:rPr lang="ru-RU" sz="1400" dirty="0"/>
              <a:t>в </a:t>
            </a:r>
            <a:r>
              <a:rPr lang="ru-RU" sz="1400" dirty="0" smtClean="0"/>
              <a:t>груди</a:t>
            </a:r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Усиление геморрагического синдрома</a:t>
            </a:r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Изменения </a:t>
            </a:r>
            <a:r>
              <a:rPr lang="ru-RU" sz="1400" dirty="0"/>
              <a:t>психического состояния, </a:t>
            </a:r>
            <a:r>
              <a:rPr lang="ru-RU" sz="1400" dirty="0" smtClean="0"/>
              <a:t>спутанность </a:t>
            </a:r>
            <a:r>
              <a:rPr lang="ru-RU" sz="1400" dirty="0"/>
              <a:t>сознания или </a:t>
            </a:r>
            <a:r>
              <a:rPr lang="ru-RU" sz="1400" dirty="0" smtClean="0"/>
              <a:t>возбуждение, судороги</a:t>
            </a:r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Повторные рвоты</a:t>
            </a:r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Снижение </a:t>
            </a:r>
            <a:r>
              <a:rPr lang="ru-RU" sz="1400" dirty="0"/>
              <a:t>артериального давления и </a:t>
            </a:r>
            <a:r>
              <a:rPr lang="ru-RU" sz="1400" dirty="0" smtClean="0"/>
              <a:t>уменьшение мочеотделения</a:t>
            </a:r>
          </a:p>
          <a:p>
            <a:pPr lvl="0">
              <a:spcBef>
                <a:spcPts val="0"/>
              </a:spcBef>
            </a:pPr>
            <a:endParaRPr lang="ru-RU" sz="1400" dirty="0"/>
          </a:p>
          <a:p>
            <a:pPr lvl="0">
              <a:spcBef>
                <a:spcPts val="0"/>
              </a:spcBef>
            </a:pPr>
            <a:r>
              <a:rPr lang="ru-RU" sz="1400" dirty="0" smtClean="0"/>
              <a:t>Сохранение </a:t>
            </a:r>
            <a:r>
              <a:rPr lang="ru-RU" sz="1400" dirty="0"/>
              <a:t>высокой </a:t>
            </a:r>
            <a:r>
              <a:rPr lang="ru-RU" sz="1400" dirty="0" smtClean="0"/>
              <a:t>лихорадки (более 4-5 суток) с </a:t>
            </a:r>
            <a:r>
              <a:rPr lang="ru-RU" sz="1400" dirty="0" err="1" smtClean="0"/>
              <a:t>рефрактерностью</a:t>
            </a:r>
            <a:r>
              <a:rPr lang="ru-RU" sz="1400" dirty="0" smtClean="0"/>
              <a:t> к жаропонижающим средствам и развитием тяжелых осложнений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400" dirty="0"/>
              <a:t> </a:t>
            </a:r>
          </a:p>
          <a:p>
            <a:pPr>
              <a:spcBef>
                <a:spcPts val="0"/>
              </a:spcBef>
            </a:pP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01515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232" y="483518"/>
            <a:ext cx="3538736" cy="8572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Пневмония </a:t>
            </a:r>
            <a:br>
              <a:rPr lang="ru-RU" b="1" dirty="0" smtClean="0"/>
            </a:br>
            <a:r>
              <a:rPr lang="ru-RU" b="1" dirty="0" smtClean="0"/>
              <a:t>при гриппе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93709"/>
            <a:ext cx="7894712" cy="2400914"/>
          </a:xfrm>
        </p:spPr>
        <p:txBody>
          <a:bodyPr>
            <a:normAutofit fontScale="47500" lnSpcReduction="20000"/>
          </a:bodyPr>
          <a:lstStyle/>
          <a:p>
            <a:r>
              <a:rPr lang="ru-RU" u="sng" dirty="0" smtClean="0"/>
              <a:t>Вирусная пневмония </a:t>
            </a:r>
            <a:r>
              <a:rPr lang="ru-RU" dirty="0" smtClean="0"/>
              <a:t>- развивается в первые 2 дня от начала заболевания. Всегда протекает тяжело. Преобладают симптомы интоксикации и синдром острого вызванного вирусом повреждения лёгочной ткани, который может трансформироваться в острый респираторный </a:t>
            </a:r>
            <a:r>
              <a:rPr lang="ru-RU" dirty="0" err="1" smtClean="0"/>
              <a:t>дистресс</a:t>
            </a:r>
            <a:r>
              <a:rPr lang="ru-RU" dirty="0" smtClean="0"/>
              <a:t>-синдром (ОРДС).</a:t>
            </a:r>
          </a:p>
          <a:p>
            <a:endParaRPr lang="ru-RU" dirty="0" smtClean="0"/>
          </a:p>
          <a:p>
            <a:r>
              <a:rPr lang="ru-RU" u="sng" dirty="0" smtClean="0"/>
              <a:t>Вирусно-бактериальная пневмония </a:t>
            </a:r>
            <a:r>
              <a:rPr lang="ru-RU" dirty="0" smtClean="0"/>
              <a:t>развивается на  1-ой неделе заболевания. Наиболее частыми ее возбудителями являются </a:t>
            </a:r>
            <a:r>
              <a:rPr lang="ru-RU" dirty="0" err="1" smtClean="0"/>
              <a:t>Streptococcus</a:t>
            </a:r>
            <a:r>
              <a:rPr lang="ru-RU" dirty="0" smtClean="0"/>
              <a:t> </a:t>
            </a:r>
            <a:r>
              <a:rPr lang="ru-RU" dirty="0" err="1" smtClean="0"/>
              <a:t>pneumoniae</a:t>
            </a:r>
            <a:r>
              <a:rPr lang="ru-RU" dirty="0" smtClean="0"/>
              <a:t> (48 % случаев), </a:t>
            </a:r>
            <a:r>
              <a:rPr lang="ru-RU" dirty="0" err="1" smtClean="0"/>
              <a:t>Staphylococcus</a:t>
            </a:r>
            <a:r>
              <a:rPr lang="ru-RU" dirty="0" smtClean="0"/>
              <a:t> </a:t>
            </a:r>
            <a:r>
              <a:rPr lang="ru-RU" dirty="0" err="1" smtClean="0"/>
              <a:t>aureus</a:t>
            </a:r>
            <a:r>
              <a:rPr lang="ru-RU" dirty="0" smtClean="0"/>
              <a:t> (19 %), реже </a:t>
            </a:r>
            <a:r>
              <a:rPr lang="ru-RU" dirty="0" err="1" smtClean="0"/>
              <a:t>Haemophilus</a:t>
            </a:r>
            <a:r>
              <a:rPr lang="ru-RU" dirty="0" smtClean="0"/>
              <a:t> </a:t>
            </a:r>
            <a:r>
              <a:rPr lang="ru-RU" dirty="0" err="1" smtClean="0"/>
              <a:t>influenzae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r>
              <a:rPr lang="ru-RU" u="sng" dirty="0" smtClean="0"/>
              <a:t>Бактериальная пневмония </a:t>
            </a:r>
            <a:r>
              <a:rPr lang="ru-RU" dirty="0" smtClean="0"/>
              <a:t>на 2-ой неделе.</a:t>
            </a:r>
            <a:endParaRPr lang="ru-RU" dirty="0"/>
          </a:p>
        </p:txBody>
      </p:sp>
      <p:pic>
        <p:nvPicPr>
          <p:cNvPr id="4" name="Рисунок 3" descr="C:\Documents and Settings\USER\Мои документы\Левина\для отдела\лекции\лекции окончательные\Rg Устименко с зачеркн фамилией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41480"/>
            <a:ext cx="3707904" cy="1699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96136" y="1815666"/>
            <a:ext cx="2541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Грипп А+</a:t>
            </a:r>
            <a:r>
              <a:rPr lang="en-US" dirty="0" err="1" smtClean="0">
                <a:solidFill>
                  <a:prstClr val="black"/>
                </a:solidFill>
              </a:rPr>
              <a:t>Str.pneumoniae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1051</Words>
  <Application>Microsoft Office PowerPoint</Application>
  <PresentationFormat>Экран (16:9)</PresentationFormat>
  <Paragraphs>208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1_Тема Office</vt:lpstr>
      <vt:lpstr>  Грипп у детей  </vt:lpstr>
      <vt:lpstr>Заболеваемость детей гриппом  и ОРВИ Российская Федерация  за 4-ю неделю 2016 г. (абсолютные числа)</vt:lpstr>
      <vt:lpstr>Грипп в СПб 2015-16 г</vt:lpstr>
      <vt:lpstr>Презентация PowerPoint</vt:lpstr>
      <vt:lpstr> Опорные клинические признаки гриппа  </vt:lpstr>
      <vt:lpstr>Особенности современного течения гриппа у детей </vt:lpstr>
      <vt:lpstr>Показания  к  госпитализации при гриппе:</vt:lpstr>
      <vt:lpstr>  Угрожающие признаки тяжёлого течения гриппа, требующие мероприятий в условиях ОРИТ  </vt:lpstr>
      <vt:lpstr>Пневмония  при гриппе </vt:lpstr>
      <vt:lpstr>Дифференциальная диагностика гриппа с синдромосходными заболеваниями</vt:lpstr>
      <vt:lpstr>Современное противовирусное лечение гриппа </vt:lpstr>
      <vt:lpstr>Рекомендация по использованию Осельтамивира (тамифлю)</vt:lpstr>
      <vt:lpstr>Рекомендация по использованию Занамивира (реленза)</vt:lpstr>
      <vt:lpstr>Презентация PowerPoint</vt:lpstr>
      <vt:lpstr>Умифеновир (Арбидол)  подавляет вирусы гриппа А и В, применяется при лечении респираторных  и кишечных вирусных инфекций</vt:lpstr>
      <vt:lpstr> имидазолилэтанамид пентандиовой кислоты  (Ингавирин)   противовирусный препарат активен в отношении гриппа А и Б, вирусных респираторных инфекций</vt:lpstr>
      <vt:lpstr>Препараты на основе интерферона, другие противовирусные и иммуностимулирующие средства в терапии гриппа</vt:lpstr>
      <vt:lpstr>Презентация PowerPoint</vt:lpstr>
      <vt:lpstr> Особенности гриппа  у детей раннего возраста  </vt:lpstr>
      <vt:lpstr>Специфическая диагностика</vt:lpstr>
      <vt:lpstr>Жаропонижающие средства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Настя</dc:creator>
  <cp:lastModifiedBy>Управление службы протокола</cp:lastModifiedBy>
  <cp:revision>82</cp:revision>
  <cp:lastPrinted>2016-02-03T10:45:21Z</cp:lastPrinted>
  <dcterms:created xsi:type="dcterms:W3CDTF">2016-02-01T17:41:15Z</dcterms:created>
  <dcterms:modified xsi:type="dcterms:W3CDTF">2016-02-04T05:29:48Z</dcterms:modified>
</cp:coreProperties>
</file>